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310" autoAdjust="0"/>
  </p:normalViewPr>
  <p:slideViewPr>
    <p:cSldViewPr snapToGrid="0">
      <p:cViewPr>
        <p:scale>
          <a:sx n="70" d="100"/>
          <a:sy n="70" d="100"/>
        </p:scale>
        <p:origin x="1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6363" cy="513510"/>
          </a:xfrm>
          <a:prstGeom prst="rect">
            <a:avLst/>
          </a:prstGeom>
        </p:spPr>
        <p:txBody>
          <a:bodyPr vert="horz" lIns="94820" tIns="47410" rIns="94820" bIns="4741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6" y="2"/>
            <a:ext cx="3076363" cy="513510"/>
          </a:xfrm>
          <a:prstGeom prst="rect">
            <a:avLst/>
          </a:prstGeom>
        </p:spPr>
        <p:txBody>
          <a:bodyPr vert="horz" lIns="94820" tIns="47410" rIns="94820" bIns="47410" rtlCol="0"/>
          <a:lstStyle>
            <a:lvl1pPr algn="r">
              <a:defRPr sz="1200"/>
            </a:lvl1pPr>
          </a:lstStyle>
          <a:p>
            <a:fld id="{2AAACC5D-BF88-4E50-8E28-1ACD0758B9A6}" type="datetimeFigureOut">
              <a:rPr lang="en-GB" smtClean="0"/>
              <a:t>25/11/2015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9"/>
            <a:ext cx="3076363" cy="513505"/>
          </a:xfrm>
          <a:prstGeom prst="rect">
            <a:avLst/>
          </a:prstGeom>
        </p:spPr>
        <p:txBody>
          <a:bodyPr vert="horz" lIns="94820" tIns="47410" rIns="94820" bIns="4741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6" y="9721109"/>
            <a:ext cx="3076363" cy="513505"/>
          </a:xfrm>
          <a:prstGeom prst="rect">
            <a:avLst/>
          </a:prstGeom>
        </p:spPr>
        <p:txBody>
          <a:bodyPr vert="horz" lIns="94820" tIns="47410" rIns="94820" bIns="47410" rtlCol="0" anchor="b"/>
          <a:lstStyle>
            <a:lvl1pPr algn="r">
              <a:defRPr sz="1200"/>
            </a:lvl1pPr>
          </a:lstStyle>
          <a:p>
            <a:fld id="{5E33637D-C570-46AB-8079-5CA084B08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95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</p:spPr>
        <p:txBody>
          <a:bodyPr lIns="94820" tIns="47410" rIns="94820" bIns="47410"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46576" y="4861443"/>
            <a:ext cx="5206153" cy="4605576"/>
          </a:xfrm>
          <a:prstGeom prst="rect">
            <a:avLst/>
          </a:prstGeom>
        </p:spPr>
        <p:txBody>
          <a:bodyPr lIns="94820" tIns="47410" rIns="94820" bIns="4741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3988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Hello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Practices &amp; Principles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Live and studio overlap, share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Backline – Room acoustics – tempo and tune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 err="1"/>
              <a:t>Foldback</a:t>
            </a:r>
            <a:r>
              <a:rPr lang="en-GB" sz="2000" dirty="0"/>
              <a:t> delivers a precise mix – help perform at peak, optimum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Effective Techniques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1</a:t>
            </a:r>
            <a:r>
              <a:rPr lang="en-GB" sz="2000" baseline="30000" dirty="0"/>
              <a:t>st</a:t>
            </a:r>
            <a:r>
              <a:rPr lang="en-GB" sz="2000" dirty="0"/>
              <a:t> </a:t>
            </a:r>
            <a:r>
              <a:rPr lang="en-GB" sz="2000" dirty="0" err="1"/>
              <a:t>Technoligies</a:t>
            </a:r>
            <a:r>
              <a:rPr lang="en-GB" sz="2000" dirty="0"/>
              <a:t> 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55575" indent="-355575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46377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Tempo: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Something to keep Tempo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Kick drum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Can fall off rhythm, velocity is not consistent, can’t hear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Song could be off-beat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Click track – digital metronome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Always consistent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On backing tracks, could include Music Direction</a:t>
            </a:r>
          </a:p>
        </p:txBody>
      </p:sp>
    </p:spTree>
    <p:extLst>
      <p:ext uri="{BB962C8B-B14F-4D97-AF65-F5344CB8AC3E}">
        <p14:creationId xmlns:p14="http://schemas.microsoft.com/office/powerpoint/2010/main" val="1678210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Tune: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Something to keep in Tune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Dominant instrument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Piano, Acoustic Guitar – always playing tune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Not Electric which might be playing harmony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Next, looking at other aspects of the mix</a:t>
            </a:r>
          </a:p>
        </p:txBody>
      </p:sp>
    </p:spTree>
    <p:extLst>
      <p:ext uri="{BB962C8B-B14F-4D97-AF65-F5344CB8AC3E}">
        <p14:creationId xmlns:p14="http://schemas.microsoft.com/office/powerpoint/2010/main" val="2699552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Talkback: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Talkback aid front to back communication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Talkback is not part of the mix, it is on top. 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Studio 2 – Mix &gt; Cue mix (</a:t>
            </a:r>
            <a:r>
              <a:rPr lang="en-GB" sz="2000" dirty="0" err="1"/>
              <a:t>TalkBack</a:t>
            </a:r>
            <a:r>
              <a:rPr lang="en-GB" sz="2000" dirty="0"/>
              <a:t> added) &gt; Headphone Amp/Output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Ducking, like on radio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Because </a:t>
            </a:r>
            <a:r>
              <a:rPr lang="en-GB" sz="2000" dirty="0" err="1"/>
              <a:t>ontop</a:t>
            </a:r>
            <a:r>
              <a:rPr lang="en-GB" sz="2000" dirty="0"/>
              <a:t> - Volume is same, 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Different pack/Wedge volumes = different volume of TB</a:t>
            </a:r>
          </a:p>
        </p:txBody>
      </p:sp>
    </p:spTree>
    <p:extLst>
      <p:ext uri="{BB962C8B-B14F-4D97-AF65-F5344CB8AC3E}">
        <p14:creationId xmlns:p14="http://schemas.microsoft.com/office/powerpoint/2010/main" val="3141989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Effects: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Some performers want effects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Don’t like </a:t>
            </a:r>
            <a:r>
              <a:rPr lang="en-GB" sz="2000" dirty="0" err="1"/>
              <a:t>instantness</a:t>
            </a:r>
            <a:r>
              <a:rPr lang="en-GB" sz="2000" dirty="0"/>
              <a:t> of zero-latency, off-putting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Delay of ~10ms to mimic speakers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Reverb makes sound softer and fuller – easier to sing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Masks tuning - hard to pitch</a:t>
            </a:r>
          </a:p>
        </p:txBody>
      </p:sp>
    </p:spTree>
    <p:extLst>
      <p:ext uri="{BB962C8B-B14F-4D97-AF65-F5344CB8AC3E}">
        <p14:creationId xmlns:p14="http://schemas.microsoft.com/office/powerpoint/2010/main" val="330171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Safety: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Careful when mixing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Performer’s career depends on their hearing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Wedge &amp; IEM’s at same apparent volume…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…IEM’s higher SPL because they are in ear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Limiters – included in modern IEM’s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Can be overridden by turning pack up very loud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 err="1"/>
              <a:t>Brickwall</a:t>
            </a:r>
            <a:r>
              <a:rPr lang="en-GB" sz="2000" dirty="0"/>
              <a:t> limit, limits SPL</a:t>
            </a:r>
          </a:p>
        </p:txBody>
      </p:sp>
    </p:spTree>
    <p:extLst>
      <p:ext uri="{BB962C8B-B14F-4D97-AF65-F5344CB8AC3E}">
        <p14:creationId xmlns:p14="http://schemas.microsoft.com/office/powerpoint/2010/main" val="3299616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/>
              <a:t>Discussion: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Other research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Bigger studios and stages, different acoustics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Mixes, personal opinion – interviews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No ‘right way’ to mix, however pre-defined patterns and best-practices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Psychoacoustics, volume same on meter, different perceived volumes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Quieter but fuller sound seems louder than loud thin sound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 err="1"/>
              <a:t>Foldback</a:t>
            </a:r>
            <a:r>
              <a:rPr lang="en-GB" sz="1800" dirty="0"/>
              <a:t> considered in design process – especially for studio monitors</a:t>
            </a:r>
          </a:p>
        </p:txBody>
      </p:sp>
    </p:spTree>
    <p:extLst>
      <p:ext uri="{BB962C8B-B14F-4D97-AF65-F5344CB8AC3E}">
        <p14:creationId xmlns:p14="http://schemas.microsoft.com/office/powerpoint/2010/main" val="183059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100000"/>
            </a:pPr>
            <a:r>
              <a:rPr lang="en-GB" sz="2000" u="sng" dirty="0"/>
              <a:t>Floor Wedges:</a:t>
            </a:r>
          </a:p>
          <a:p>
            <a:pPr marL="237050" indent="-237050">
              <a:buSzPct val="100000"/>
              <a:buChar char="•"/>
            </a:pPr>
            <a:r>
              <a:rPr sz="2000" dirty="0"/>
              <a:t>Speaker on the floor</a:t>
            </a:r>
          </a:p>
          <a:p>
            <a:pPr marL="237050" indent="-237050">
              <a:buSzPct val="100000"/>
              <a:buChar char="•"/>
            </a:pPr>
            <a:r>
              <a:rPr sz="2000" dirty="0"/>
              <a:t>Wedge shape</a:t>
            </a:r>
            <a:endParaRPr lang="en-GB" sz="2000" dirty="0"/>
          </a:p>
          <a:p>
            <a:pPr marL="237050" indent="-237050">
              <a:buSzPct val="100000"/>
              <a:buChar char="•"/>
            </a:pPr>
            <a:r>
              <a:rPr lang="en-GB" sz="2000" dirty="0"/>
              <a:t>Cheap - £100-£200 on </a:t>
            </a:r>
            <a:r>
              <a:rPr lang="en-GB" sz="2000" dirty="0" err="1"/>
              <a:t>Thomann</a:t>
            </a:r>
            <a:endParaRPr lang="en-GB" sz="2000" dirty="0"/>
          </a:p>
          <a:p>
            <a:pPr marL="237050" lvl="3" indent="-237050" algn="l">
              <a:buSzPct val="100000"/>
              <a:buChar char="•"/>
            </a:pPr>
            <a:r>
              <a:rPr lang="en-GB" sz="2000" dirty="0"/>
              <a:t>Compared to IEM - ~£300 pack and £100-£900 for good earbuds</a:t>
            </a:r>
          </a:p>
          <a:p>
            <a:pPr marL="237050" indent="-237050">
              <a:buSzPct val="100000"/>
              <a:buChar char="•"/>
            </a:pPr>
            <a:r>
              <a:rPr sz="2000" dirty="0"/>
              <a:t>Most common </a:t>
            </a:r>
            <a:r>
              <a:rPr lang="en-GB" sz="2000" dirty="0"/>
              <a:t>- Sound engineers know</a:t>
            </a:r>
          </a:p>
          <a:p>
            <a:pPr marL="237050" indent="-237050">
              <a:buSzPct val="100000"/>
              <a:buChar char="•"/>
            </a:pPr>
            <a:r>
              <a:rPr sz="2000" dirty="0"/>
              <a:t>Disadvantages </a:t>
            </a:r>
            <a:r>
              <a:rPr lang="en-GB" sz="2000" dirty="0"/>
              <a:t>– Spill, multiple</a:t>
            </a:r>
          </a:p>
          <a:p>
            <a:pPr marL="237050" indent="-237050">
              <a:buSzPct val="100000"/>
              <a:buChar char="•"/>
            </a:pPr>
            <a:r>
              <a:rPr lang="en-GB" sz="2000" dirty="0"/>
              <a:t>Loudness wars</a:t>
            </a:r>
          </a:p>
          <a:p>
            <a:pPr marL="237050" indent="-237050">
              <a:buSzPct val="100000"/>
              <a:buChar char="•"/>
            </a:pPr>
            <a:r>
              <a:rPr lang="en-GB" sz="2000" dirty="0"/>
              <a:t>On stage volume - FOH</a:t>
            </a:r>
          </a:p>
        </p:txBody>
      </p:sp>
    </p:spTree>
    <p:extLst>
      <p:ext uri="{BB962C8B-B14F-4D97-AF65-F5344CB8AC3E}">
        <p14:creationId xmlns:p14="http://schemas.microsoft.com/office/powerpoint/2010/main" val="74011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GB" sz="2000" u="sng" dirty="0"/>
              <a:t>IEM’s: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Personal Mix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Sound Isolation – talking requires mic.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Silent Rehearsal – Shared space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Expensive – moulded earbuds = £100 - £1000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Discreet, in ears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Lower on-stage volume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Disadvantages - Not great bass response</a:t>
            </a:r>
          </a:p>
          <a:p>
            <a:pPr marL="237050" indent="-237050">
              <a:buClr>
                <a:srgbClr val="000000"/>
              </a:buClr>
              <a:buSzPct val="100000"/>
              <a:buChar char="•"/>
            </a:pPr>
            <a:r>
              <a:rPr lang="en-GB" sz="2000" dirty="0"/>
              <a:t>Hearing damage - Dynamic range low</a:t>
            </a:r>
          </a:p>
        </p:txBody>
      </p:sp>
    </p:spTree>
    <p:extLst>
      <p:ext uri="{BB962C8B-B14F-4D97-AF65-F5344CB8AC3E}">
        <p14:creationId xmlns:p14="http://schemas.microsoft.com/office/powerpoint/2010/main" val="353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/>
              <a:t>Headphone Amplifiers: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Personal Mix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Better frequency response than IEMs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Two types of headphones:</a:t>
            </a:r>
          </a:p>
          <a:p>
            <a:pPr marL="355575" lvl="2" indent="-355575">
              <a:buFont typeface="Arial" panose="020B0604020202020204" pitchFamily="34" charset="0"/>
              <a:buChar char="•"/>
            </a:pPr>
            <a:r>
              <a:rPr lang="en-GB" sz="1800" dirty="0"/>
              <a:t>Open Back headphones – Hear room acoustics, hear people talking to you</a:t>
            </a:r>
          </a:p>
          <a:p>
            <a:pPr marL="355575" lvl="1" indent="-355575">
              <a:buFont typeface="Arial" panose="020B0604020202020204" pitchFamily="34" charset="0"/>
              <a:buChar char="•"/>
            </a:pPr>
            <a:r>
              <a:rPr lang="en-GB" sz="1800" dirty="0"/>
              <a:t>Closed back headphones – No/low spill</a:t>
            </a:r>
          </a:p>
          <a:p>
            <a:pPr marL="355575" lvl="1" indent="-355575">
              <a:buFont typeface="Arial" panose="020B0604020202020204" pitchFamily="34" charset="0"/>
              <a:buChar char="•"/>
            </a:pPr>
            <a:r>
              <a:rPr lang="en-GB" sz="1800" dirty="0"/>
              <a:t>Match impedances</a:t>
            </a:r>
          </a:p>
          <a:p>
            <a:pPr marL="355575" lvl="1" indent="-355575">
              <a:buFont typeface="Arial" panose="020B0604020202020204" pitchFamily="34" charset="0"/>
              <a:buChar char="•"/>
            </a:pPr>
            <a:r>
              <a:rPr lang="en-GB" sz="1800" dirty="0"/>
              <a:t>Higher impedance, more on one amp</a:t>
            </a:r>
          </a:p>
          <a:p>
            <a:pPr marL="355575" lvl="1" indent="-355575">
              <a:buFont typeface="Arial" panose="020B0604020202020204" pitchFamily="34" charset="0"/>
              <a:buChar char="•"/>
            </a:pPr>
            <a:r>
              <a:rPr lang="en-GB" sz="1800" dirty="0"/>
              <a:t>Less power from amp, less heat distortion</a:t>
            </a:r>
          </a:p>
          <a:p>
            <a:pPr marL="355575" lvl="1" indent="-355575">
              <a:buFont typeface="Arial" panose="020B0604020202020204" pitchFamily="34" charset="0"/>
              <a:buChar char="•"/>
            </a:pPr>
            <a:r>
              <a:rPr lang="en-GB" sz="1800" dirty="0"/>
              <a:t>Low impedance = better volume but more current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1800" dirty="0"/>
              <a:t>Digital Conversion = latency</a:t>
            </a:r>
          </a:p>
        </p:txBody>
      </p:sp>
    </p:spTree>
    <p:extLst>
      <p:ext uri="{BB962C8B-B14F-4D97-AF65-F5344CB8AC3E}">
        <p14:creationId xmlns:p14="http://schemas.microsoft.com/office/powerpoint/2010/main" val="352075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Studio Monitors: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Better Frequency response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Dedicated woofer and tweeter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Expensive – Reference, separate Sub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Room acoustics, Placement &amp; design of studio is important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Going to talk about methods of mixing </a:t>
            </a:r>
            <a:r>
              <a:rPr lang="en-GB" sz="2000" dirty="0" err="1"/>
              <a:t>foldback</a:t>
            </a:r>
            <a:r>
              <a:rPr lang="en-GB" sz="20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5138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Auxiliary Send: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Aux Mix, Aux bus, Aux Send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Block diagram, this desk: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Sent to bus, summed, output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Individual channel mixes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Pre/Post Fade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Pre fade – instruments, fader doesn’t change mix, only gain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Post fade – mp3 player or laptop, fader changes mix volume &amp; FOH</a:t>
            </a:r>
          </a:p>
        </p:txBody>
      </p:sp>
    </p:spTree>
    <p:extLst>
      <p:ext uri="{BB962C8B-B14F-4D97-AF65-F5344CB8AC3E}">
        <p14:creationId xmlns:p14="http://schemas.microsoft.com/office/powerpoint/2010/main" val="148265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Matrix: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Mix of Mixes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Similar to a bus except inputs are mixes not channels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Analogue – Allen &amp; Heath GL2400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Digital - Windows Interface Yamaha LS9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Shure recommended pre mixes -  ‘Full Band’, ‘Vocal Mix’, ‘Tune Mix’, ‘Beat Mix’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Loudspeaker management of wedges</a:t>
            </a:r>
          </a:p>
        </p:txBody>
      </p:sp>
    </p:spTree>
    <p:extLst>
      <p:ext uri="{BB962C8B-B14F-4D97-AF65-F5344CB8AC3E}">
        <p14:creationId xmlns:p14="http://schemas.microsoft.com/office/powerpoint/2010/main" val="89653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 err="1"/>
              <a:t>Stagemix</a:t>
            </a:r>
            <a:r>
              <a:rPr lang="en-GB" sz="2000" u="sng" dirty="0"/>
              <a:t>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Same wireless network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Different User Interface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Control surface for desk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Mix wedges on stage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Talk to performers about wedges or IEM’s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Tech savvy can mix own mix from stage</a:t>
            </a:r>
          </a:p>
        </p:txBody>
      </p:sp>
    </p:spTree>
    <p:extLst>
      <p:ext uri="{BB962C8B-B14F-4D97-AF65-F5344CB8AC3E}">
        <p14:creationId xmlns:p14="http://schemas.microsoft.com/office/powerpoint/2010/main" val="137953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u="sng" dirty="0"/>
              <a:t>DAW: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Most flexible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Buses, Aux mixes, Direct outs channels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Click and drag outputs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Easily switch between mono and stereo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Computer’s power is the limit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Mac Pro in recording studios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Next, considering what should be in the mix</a:t>
            </a:r>
          </a:p>
          <a:p>
            <a:pPr marL="355575" indent="-355575">
              <a:buFont typeface="Arial" panose="020B0604020202020204" pitchFamily="34" charset="0"/>
              <a:buChar char="•"/>
            </a:pPr>
            <a:r>
              <a:rPr lang="en-GB" sz="2000" dirty="0"/>
              <a:t>What makes a good mix</a:t>
            </a:r>
          </a:p>
        </p:txBody>
      </p:sp>
    </p:spTree>
    <p:extLst>
      <p:ext uri="{BB962C8B-B14F-4D97-AF65-F5344CB8AC3E}">
        <p14:creationId xmlns:p14="http://schemas.microsoft.com/office/powerpoint/2010/main" val="258583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ctrTitle"/>
          </p:nvPr>
        </p:nvSpPr>
        <p:spPr>
          <a:xfrm>
            <a:off x="406399" y="4329229"/>
            <a:ext cx="12192001" cy="2705101"/>
          </a:xfrm>
          <a:prstGeom prst="rect">
            <a:avLst/>
          </a:prstGeom>
        </p:spPr>
        <p:txBody>
          <a:bodyPr>
            <a:normAutofit/>
          </a:bodyPr>
          <a:lstStyle>
            <a:lvl1pPr defTabSz="362204">
              <a:defRPr sz="10540"/>
            </a:lvl1pPr>
          </a:lstStyle>
          <a:p>
            <a:pPr algn="ctr"/>
            <a:r>
              <a:rPr sz="8000" b="1" dirty="0">
                <a:latin typeface="Franklin Gothic Medium Cond" panose="020B0606030402020204" pitchFamily="34" charset="0"/>
                <a:ea typeface="Dotum" panose="020B0600000101010101" pitchFamily="34" charset="-127"/>
              </a:rPr>
              <a:t>Effective use of </a:t>
            </a:r>
            <a:r>
              <a:rPr sz="8000" b="1" dirty="0" err="1">
                <a:latin typeface="Franklin Gothic Medium Cond" panose="020B0606030402020204" pitchFamily="34" charset="0"/>
                <a:ea typeface="Dotum" panose="020B0600000101010101" pitchFamily="34" charset="-127"/>
              </a:rPr>
              <a:t>foldback</a:t>
            </a:r>
            <a:endParaRPr sz="8000" b="1" dirty="0">
              <a:latin typeface="Franklin Gothic Medium Cond" panose="020B0606030402020204" pitchFamily="34" charset="0"/>
              <a:ea typeface="Dotum" panose="020B0600000101010101" pitchFamily="34" charset="-127"/>
            </a:endParaRPr>
          </a:p>
        </p:txBody>
      </p:sp>
      <p:graphicFrame>
        <p:nvGraphicFramePr>
          <p:cNvPr id="167" name="Table 167"/>
          <p:cNvGraphicFramePr/>
          <p:nvPr/>
        </p:nvGraphicFramePr>
        <p:xfrm>
          <a:off x="2049" y="9253360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>
                              <a:hueOff val="343847"/>
                              <a:satOff val="6318"/>
                              <a:lumOff val="815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68" name="pasted-image.jpeg"/>
          <p:cNvPicPr>
            <a:picLocks noChangeAspect="1"/>
          </p:cNvPicPr>
          <p:nvPr/>
        </p:nvPicPr>
        <p:blipFill>
          <a:blip r:embed="rId3" cstate="screen">
            <a:alphaModFix amt="92203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7981" y="137774"/>
            <a:ext cx="4873666" cy="3230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36" y="137623"/>
            <a:ext cx="4844732" cy="3230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DSC_004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70" y="6268173"/>
            <a:ext cx="4072755" cy="270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SC_006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474" y="6268173"/>
            <a:ext cx="4073462" cy="27051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/>
          <p:cNvCxnSpPr/>
          <p:nvPr/>
        </p:nvCxnSpPr>
        <p:spPr>
          <a:xfrm>
            <a:off x="0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0"/>
    </mc:Choice>
    <mc:Fallback>
      <p:transition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06400" y="516342"/>
            <a:ext cx="1117600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effective use of </a:t>
            </a:r>
            <a:r>
              <a:rPr dirty="0" err="1"/>
              <a:t>foldback</a:t>
            </a:r>
            <a:r>
              <a:rPr dirty="0"/>
              <a:t> - </a:t>
            </a:r>
            <a:r>
              <a:rPr lang="en-GB" dirty="0" smtClean="0"/>
              <a:t>Mixing</a:t>
            </a:r>
            <a:endParaRPr dirty="0"/>
          </a:p>
        </p:txBody>
      </p:sp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7359">
              <a:spcBef>
                <a:spcPts val="2200"/>
              </a:spcBef>
              <a:defRPr sz="4800"/>
            </a:pPr>
            <a:r>
              <a:rPr lang="en-GB" dirty="0" smtClean="0"/>
              <a:t>tempo</a:t>
            </a:r>
            <a:endParaRPr dirty="0"/>
          </a:p>
        </p:txBody>
      </p:sp>
      <p:graphicFrame>
        <p:nvGraphicFramePr>
          <p:cNvPr id="223" name="Table 223"/>
          <p:cNvGraphicFramePr/>
          <p:nvPr>
            <p:extLst>
              <p:ext uri="{D42A27DB-BD31-4B8C-83A1-F6EECF244321}">
                <p14:modId xmlns:p14="http://schemas.microsoft.com/office/powerpoint/2010/main" val="1776324000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7809145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idx="4294967295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Kick</a:t>
            </a:r>
          </a:p>
          <a:p>
            <a:r>
              <a:rPr lang="en-GB" dirty="0" smtClean="0"/>
              <a:t>Click</a:t>
            </a:r>
          </a:p>
          <a:p>
            <a:r>
              <a:rPr lang="en-GB" dirty="0" smtClean="0"/>
              <a:t>Music Direction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945" y="6843139"/>
            <a:ext cx="11740109" cy="1673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660" y="1536700"/>
            <a:ext cx="7638058" cy="5306440"/>
          </a:xfrm>
          <a:prstGeom prst="rect">
            <a:avLst/>
          </a:prstGeom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719E-6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406400" y="516342"/>
            <a:ext cx="1117600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effective use of </a:t>
            </a:r>
            <a:r>
              <a:rPr dirty="0" err="1"/>
              <a:t>foldback</a:t>
            </a:r>
            <a:r>
              <a:rPr dirty="0"/>
              <a:t> - </a:t>
            </a:r>
            <a:r>
              <a:rPr lang="en-GB" dirty="0" smtClean="0"/>
              <a:t>mixing</a:t>
            </a:r>
            <a:endParaRPr dirty="0"/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7359">
              <a:spcBef>
                <a:spcPts val="2200"/>
              </a:spcBef>
              <a:defRPr sz="4800"/>
            </a:pPr>
            <a:r>
              <a:rPr lang="en-GB" dirty="0" smtClean="0"/>
              <a:t>tune</a:t>
            </a:r>
            <a:endParaRPr dirty="0"/>
          </a:p>
        </p:txBody>
      </p:sp>
      <p:graphicFrame>
        <p:nvGraphicFramePr>
          <p:cNvPr id="227" name="Table 227"/>
          <p:cNvGraphicFramePr/>
          <p:nvPr>
            <p:extLst>
              <p:ext uri="{D42A27DB-BD31-4B8C-83A1-F6EECF244321}">
                <p14:modId xmlns:p14="http://schemas.microsoft.com/office/powerpoint/2010/main" val="1914696783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8654272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idx="4294967295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Dominant instrument</a:t>
            </a:r>
          </a:p>
          <a:p>
            <a:r>
              <a:rPr lang="en-GB" dirty="0" smtClean="0"/>
              <a:t>Instrument that stays on tune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933" y="4877652"/>
            <a:ext cx="6802651" cy="3826491"/>
          </a:xfrm>
          <a:prstGeom prst="rect">
            <a:avLst/>
          </a:prstGeom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625E-6 -1.14583E-6 L 0.06518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406400" y="516342"/>
            <a:ext cx="1117600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effective use of </a:t>
            </a:r>
            <a:r>
              <a:rPr dirty="0" err="1"/>
              <a:t>foldback</a:t>
            </a:r>
            <a:r>
              <a:rPr dirty="0"/>
              <a:t> - </a:t>
            </a:r>
            <a:r>
              <a:rPr lang="en-GB" dirty="0" smtClean="0"/>
              <a:t>mixing</a:t>
            </a:r>
            <a:endParaRPr dirty="0"/>
          </a:p>
        </p:txBody>
      </p:sp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7359">
              <a:spcBef>
                <a:spcPts val="2200"/>
              </a:spcBef>
              <a:defRPr sz="4800"/>
            </a:pPr>
            <a:r>
              <a:rPr lang="en-GB" dirty="0" smtClean="0"/>
              <a:t>talkback</a:t>
            </a:r>
            <a:endParaRPr dirty="0"/>
          </a:p>
        </p:txBody>
      </p:sp>
      <p:graphicFrame>
        <p:nvGraphicFramePr>
          <p:cNvPr id="231" name="Table 231"/>
          <p:cNvGraphicFramePr/>
          <p:nvPr>
            <p:extLst>
              <p:ext uri="{D42A27DB-BD31-4B8C-83A1-F6EECF244321}">
                <p14:modId xmlns:p14="http://schemas.microsoft.com/office/powerpoint/2010/main" val="3932714459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9527108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790" y="3370997"/>
            <a:ext cx="6293610" cy="558926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4294967295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Cue Mix</a:t>
            </a:r>
          </a:p>
          <a:p>
            <a:r>
              <a:rPr lang="en-GB" dirty="0" smtClean="0"/>
              <a:t>Ducking</a:t>
            </a:r>
          </a:p>
          <a:p>
            <a:r>
              <a:rPr lang="en-GB" dirty="0" smtClean="0"/>
              <a:t>On top of mix</a:t>
            </a:r>
            <a:endParaRPr lang="en-GB" dirty="0"/>
          </a:p>
        </p:txBody>
      </p:sp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531E-6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en-GB" dirty="0"/>
              <a:t>effective use of </a:t>
            </a:r>
            <a:r>
              <a:rPr lang="en-GB" dirty="0" err="1"/>
              <a:t>foldback</a:t>
            </a:r>
            <a:r>
              <a:rPr lang="en-GB" dirty="0"/>
              <a:t> - </a:t>
            </a:r>
            <a:r>
              <a:rPr lang="en-GB" dirty="0" smtClean="0"/>
              <a:t>mixing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Delay</a:t>
            </a:r>
          </a:p>
          <a:p>
            <a:r>
              <a:rPr lang="en-GB" dirty="0" smtClean="0"/>
              <a:t>Reverb </a:t>
            </a:r>
            <a:endParaRPr lang="en-GB" dirty="0"/>
          </a:p>
        </p:txBody>
      </p:sp>
      <p:graphicFrame>
        <p:nvGraphicFramePr>
          <p:cNvPr id="235" name="Table 235"/>
          <p:cNvGraphicFramePr/>
          <p:nvPr>
            <p:extLst>
              <p:ext uri="{D42A27DB-BD31-4B8C-83A1-F6EECF244321}">
                <p14:modId xmlns:p14="http://schemas.microsoft.com/office/powerpoint/2010/main" val="3598262683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0386089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438E-6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r>
              <a:rPr lang="en-GB" dirty="0"/>
              <a:t>effective use of </a:t>
            </a:r>
            <a:r>
              <a:rPr lang="en-GB" dirty="0" err="1"/>
              <a:t>foldback</a:t>
            </a:r>
            <a:r>
              <a:rPr lang="en-GB" dirty="0"/>
              <a:t> - </a:t>
            </a:r>
            <a:r>
              <a:rPr lang="en-GB" dirty="0" smtClean="0"/>
              <a:t>mixing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Safety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Hearing Damage</a:t>
            </a:r>
          </a:p>
          <a:p>
            <a:r>
              <a:rPr lang="en-GB" dirty="0"/>
              <a:t>SPL</a:t>
            </a:r>
          </a:p>
          <a:p>
            <a:r>
              <a:rPr lang="en-GB" dirty="0" smtClean="0"/>
              <a:t>Limiters</a:t>
            </a:r>
          </a:p>
          <a:p>
            <a:r>
              <a:rPr lang="en-GB" dirty="0" smtClean="0"/>
              <a:t>Brick wall Limiters</a:t>
            </a:r>
            <a:endParaRPr lang="en-GB" dirty="0"/>
          </a:p>
        </p:txBody>
      </p:sp>
      <p:graphicFrame>
        <p:nvGraphicFramePr>
          <p:cNvPr id="239" name="Table 239"/>
          <p:cNvGraphicFramePr/>
          <p:nvPr>
            <p:extLst>
              <p:ext uri="{D42A27DB-BD31-4B8C-83A1-F6EECF244321}">
                <p14:modId xmlns:p14="http://schemas.microsoft.com/office/powerpoint/2010/main" val="531219506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1245071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625E-6 -1.14583E-6 L 0.06518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406400" y="516342"/>
            <a:ext cx="1117600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effective use of </a:t>
            </a:r>
            <a:r>
              <a:rPr dirty="0" err="1"/>
              <a:t>foldback</a:t>
            </a:r>
            <a:r>
              <a:rPr dirty="0"/>
              <a:t> - </a:t>
            </a:r>
            <a:r>
              <a:rPr lang="en-GB" dirty="0" smtClean="0"/>
              <a:t>other</a:t>
            </a:r>
            <a:endParaRPr dirty="0"/>
          </a:p>
        </p:txBody>
      </p:sp>
      <p:graphicFrame>
        <p:nvGraphicFramePr>
          <p:cNvPr id="243" name="Table 243"/>
          <p:cNvGraphicFramePr/>
          <p:nvPr>
            <p:extLst>
              <p:ext uri="{D42A27DB-BD31-4B8C-83A1-F6EECF244321}">
                <p14:modId xmlns:p14="http://schemas.microsoft.com/office/powerpoint/2010/main" val="3012113491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2117907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6400" y="1392072"/>
            <a:ext cx="12192000" cy="7459828"/>
          </a:xfrm>
        </p:spPr>
        <p:txBody>
          <a:bodyPr/>
          <a:lstStyle/>
          <a:p>
            <a:r>
              <a:rPr lang="en-GB" dirty="0" smtClean="0"/>
              <a:t>Different sized studios</a:t>
            </a:r>
          </a:p>
          <a:p>
            <a:r>
              <a:rPr lang="en-GB" dirty="0" smtClean="0"/>
              <a:t>Different sized stages</a:t>
            </a:r>
          </a:p>
          <a:p>
            <a:r>
              <a:rPr lang="en-GB" dirty="0" smtClean="0"/>
              <a:t>Personal Opinion</a:t>
            </a:r>
          </a:p>
          <a:p>
            <a:r>
              <a:rPr lang="en-GB" dirty="0" smtClean="0"/>
              <a:t>Psychoacoustics</a:t>
            </a:r>
          </a:p>
          <a:p>
            <a:r>
              <a:rPr lang="en-GB" dirty="0" smtClean="0"/>
              <a:t>Design of studio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00" y="5121986"/>
            <a:ext cx="6775355" cy="3811137"/>
          </a:xfrm>
          <a:prstGeom prst="rect">
            <a:avLst/>
          </a:prstGeom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9531E-6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effective use of </a:t>
            </a:r>
            <a:r>
              <a:rPr dirty="0" err="1"/>
              <a:t>foldback</a:t>
            </a:r>
            <a:r>
              <a:rPr dirty="0"/>
              <a:t> - Technology</a:t>
            </a:r>
          </a:p>
        </p:txBody>
      </p:sp>
      <p:pic>
        <p:nvPicPr>
          <p:cNvPr id="175" name="pasted-image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454" y="1128805"/>
            <a:ext cx="5020893" cy="24602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6" name="Table 176"/>
          <p:cNvGraphicFramePr/>
          <p:nvPr/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5">
                              <a:hueOff val="343847"/>
                              <a:satOff val="6318"/>
                              <a:lumOff val="815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Floor Wedges</a:t>
            </a:r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01391" y="1751899"/>
            <a:ext cx="2291489" cy="183319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861391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143334"/>
              </p:ext>
            </p:extLst>
          </p:nvPr>
        </p:nvGraphicFramePr>
        <p:xfrm>
          <a:off x="604491" y="3800103"/>
          <a:ext cx="11795818" cy="53201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897909"/>
                <a:gridCol w="5897909"/>
              </a:tblGrid>
              <a:tr h="541702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Disadvantages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78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Cheap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Easy to</a:t>
                      </a:r>
                      <a:r>
                        <a:rPr lang="en-GB" baseline="0" dirty="0" smtClean="0"/>
                        <a:t> use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baseline="0" dirty="0" smtClean="0"/>
                        <a:t>Common</a:t>
                      </a:r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Loudness wars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Spill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High</a:t>
                      </a:r>
                      <a:r>
                        <a:rPr lang="en-GB" baseline="0" dirty="0" smtClean="0"/>
                        <a:t> Stage Volume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969E-6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effective use of foldback - technology</a:t>
            </a: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IEM’s</a:t>
            </a:r>
          </a:p>
        </p:txBody>
      </p:sp>
      <p:pic>
        <p:nvPicPr>
          <p:cNvPr id="185" name="pasted-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0444" y="1190623"/>
            <a:ext cx="2075861" cy="2139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9" extrusionOk="0">
                <a:moveTo>
                  <a:pt x="963" y="7"/>
                </a:moveTo>
                <a:cubicBezTo>
                  <a:pt x="931" y="18"/>
                  <a:pt x="894" y="39"/>
                  <a:pt x="860" y="71"/>
                </a:cubicBezTo>
                <a:cubicBezTo>
                  <a:pt x="801" y="128"/>
                  <a:pt x="795" y="324"/>
                  <a:pt x="815" y="607"/>
                </a:cubicBezTo>
                <a:cubicBezTo>
                  <a:pt x="825" y="697"/>
                  <a:pt x="827" y="756"/>
                  <a:pt x="848" y="875"/>
                </a:cubicBezTo>
                <a:cubicBezTo>
                  <a:pt x="886" y="1101"/>
                  <a:pt x="918" y="1617"/>
                  <a:pt x="943" y="2201"/>
                </a:cubicBezTo>
                <a:cubicBezTo>
                  <a:pt x="986" y="3041"/>
                  <a:pt x="1012" y="4082"/>
                  <a:pt x="1025" y="5115"/>
                </a:cubicBezTo>
                <a:cubicBezTo>
                  <a:pt x="1035" y="5393"/>
                  <a:pt x="1039" y="5852"/>
                  <a:pt x="1050" y="5992"/>
                </a:cubicBezTo>
                <a:cubicBezTo>
                  <a:pt x="1082" y="6409"/>
                  <a:pt x="1070" y="7067"/>
                  <a:pt x="1021" y="7454"/>
                </a:cubicBezTo>
                <a:cubicBezTo>
                  <a:pt x="1014" y="7508"/>
                  <a:pt x="1007" y="7508"/>
                  <a:pt x="1000" y="7554"/>
                </a:cubicBezTo>
                <a:cubicBezTo>
                  <a:pt x="999" y="7565"/>
                  <a:pt x="1002" y="7599"/>
                  <a:pt x="1000" y="7610"/>
                </a:cubicBezTo>
                <a:cubicBezTo>
                  <a:pt x="943" y="8182"/>
                  <a:pt x="902" y="8263"/>
                  <a:pt x="658" y="8319"/>
                </a:cubicBezTo>
                <a:cubicBezTo>
                  <a:pt x="521" y="8350"/>
                  <a:pt x="416" y="8448"/>
                  <a:pt x="361" y="8563"/>
                </a:cubicBezTo>
                <a:cubicBezTo>
                  <a:pt x="344" y="8664"/>
                  <a:pt x="335" y="9046"/>
                  <a:pt x="324" y="9416"/>
                </a:cubicBezTo>
                <a:cubicBezTo>
                  <a:pt x="307" y="10014"/>
                  <a:pt x="295" y="11016"/>
                  <a:pt x="319" y="12731"/>
                </a:cubicBezTo>
                <a:lnTo>
                  <a:pt x="373" y="16594"/>
                </a:lnTo>
                <a:lnTo>
                  <a:pt x="2519" y="16646"/>
                </a:lnTo>
                <a:cubicBezTo>
                  <a:pt x="3414" y="16669"/>
                  <a:pt x="4066" y="16668"/>
                  <a:pt x="4612" y="16663"/>
                </a:cubicBezTo>
                <a:cubicBezTo>
                  <a:pt x="4831" y="16659"/>
                  <a:pt x="5284" y="16665"/>
                  <a:pt x="5413" y="16658"/>
                </a:cubicBezTo>
                <a:lnTo>
                  <a:pt x="5821" y="16630"/>
                </a:lnTo>
                <a:cubicBezTo>
                  <a:pt x="5863" y="16596"/>
                  <a:pt x="5896" y="16393"/>
                  <a:pt x="5896" y="16130"/>
                </a:cubicBezTo>
                <a:lnTo>
                  <a:pt x="5896" y="16086"/>
                </a:lnTo>
                <a:cubicBezTo>
                  <a:pt x="5896" y="15675"/>
                  <a:pt x="5965" y="15464"/>
                  <a:pt x="6185" y="15185"/>
                </a:cubicBezTo>
                <a:cubicBezTo>
                  <a:pt x="6283" y="15060"/>
                  <a:pt x="6349" y="14941"/>
                  <a:pt x="6424" y="14821"/>
                </a:cubicBezTo>
                <a:cubicBezTo>
                  <a:pt x="6430" y="14810"/>
                  <a:pt x="6438" y="14800"/>
                  <a:pt x="6445" y="14789"/>
                </a:cubicBezTo>
                <a:cubicBezTo>
                  <a:pt x="6522" y="14650"/>
                  <a:pt x="6592" y="14513"/>
                  <a:pt x="6651" y="14368"/>
                </a:cubicBezTo>
                <a:cubicBezTo>
                  <a:pt x="6732" y="14169"/>
                  <a:pt x="6776" y="13935"/>
                  <a:pt x="6828" y="13708"/>
                </a:cubicBezTo>
                <a:cubicBezTo>
                  <a:pt x="6915" y="13220"/>
                  <a:pt x="6965" y="12606"/>
                  <a:pt x="6989" y="11650"/>
                </a:cubicBezTo>
                <a:cubicBezTo>
                  <a:pt x="7003" y="11114"/>
                  <a:pt x="7009" y="10730"/>
                  <a:pt x="7010" y="10392"/>
                </a:cubicBezTo>
                <a:cubicBezTo>
                  <a:pt x="7009" y="10301"/>
                  <a:pt x="7008" y="10193"/>
                  <a:pt x="7006" y="10108"/>
                </a:cubicBezTo>
                <a:cubicBezTo>
                  <a:pt x="7003" y="9921"/>
                  <a:pt x="6997" y="9793"/>
                  <a:pt x="6985" y="9668"/>
                </a:cubicBezTo>
                <a:cubicBezTo>
                  <a:pt x="6978" y="9561"/>
                  <a:pt x="6970" y="9455"/>
                  <a:pt x="6961" y="9396"/>
                </a:cubicBezTo>
                <a:cubicBezTo>
                  <a:pt x="6930" y="9255"/>
                  <a:pt x="6888" y="9169"/>
                  <a:pt x="6824" y="9127"/>
                </a:cubicBezTo>
                <a:cubicBezTo>
                  <a:pt x="6807" y="9116"/>
                  <a:pt x="6783" y="9114"/>
                  <a:pt x="6762" y="9107"/>
                </a:cubicBezTo>
                <a:cubicBezTo>
                  <a:pt x="6701" y="9092"/>
                  <a:pt x="6628" y="9084"/>
                  <a:pt x="6531" y="9091"/>
                </a:cubicBezTo>
                <a:cubicBezTo>
                  <a:pt x="6527" y="9092"/>
                  <a:pt x="6527" y="9091"/>
                  <a:pt x="6523" y="9091"/>
                </a:cubicBezTo>
                <a:cubicBezTo>
                  <a:pt x="6397" y="9102"/>
                  <a:pt x="6295" y="9100"/>
                  <a:pt x="6213" y="9087"/>
                </a:cubicBezTo>
                <a:cubicBezTo>
                  <a:pt x="6138" y="9076"/>
                  <a:pt x="6086" y="9054"/>
                  <a:pt x="6040" y="9023"/>
                </a:cubicBezTo>
                <a:cubicBezTo>
                  <a:pt x="5930" y="8948"/>
                  <a:pt x="5897" y="8815"/>
                  <a:pt x="5933" y="8599"/>
                </a:cubicBezTo>
                <a:lnTo>
                  <a:pt x="5962" y="8435"/>
                </a:lnTo>
                <a:cubicBezTo>
                  <a:pt x="5959" y="8319"/>
                  <a:pt x="5916" y="8269"/>
                  <a:pt x="5780" y="8246"/>
                </a:cubicBezTo>
                <a:lnTo>
                  <a:pt x="5772" y="8246"/>
                </a:lnTo>
                <a:lnTo>
                  <a:pt x="5305" y="8230"/>
                </a:lnTo>
                <a:cubicBezTo>
                  <a:pt x="5053" y="8221"/>
                  <a:pt x="4885" y="8195"/>
                  <a:pt x="4744" y="8162"/>
                </a:cubicBezTo>
                <a:cubicBezTo>
                  <a:pt x="4669" y="8153"/>
                  <a:pt x="4611" y="8136"/>
                  <a:pt x="4567" y="8110"/>
                </a:cubicBezTo>
                <a:cubicBezTo>
                  <a:pt x="4556" y="8105"/>
                  <a:pt x="4543" y="8100"/>
                  <a:pt x="4534" y="8094"/>
                </a:cubicBezTo>
                <a:cubicBezTo>
                  <a:pt x="4527" y="8089"/>
                  <a:pt x="4519" y="8081"/>
                  <a:pt x="4513" y="8074"/>
                </a:cubicBezTo>
                <a:cubicBezTo>
                  <a:pt x="4396" y="7994"/>
                  <a:pt x="4337" y="7877"/>
                  <a:pt x="4315" y="7690"/>
                </a:cubicBezTo>
                <a:cubicBezTo>
                  <a:pt x="4303" y="7592"/>
                  <a:pt x="4273" y="7517"/>
                  <a:pt x="4220" y="7454"/>
                </a:cubicBezTo>
                <a:cubicBezTo>
                  <a:pt x="4217" y="7450"/>
                  <a:pt x="4211" y="7449"/>
                  <a:pt x="4208" y="7446"/>
                </a:cubicBezTo>
                <a:cubicBezTo>
                  <a:pt x="4156" y="7390"/>
                  <a:pt x="4082" y="7344"/>
                  <a:pt x="3989" y="7310"/>
                </a:cubicBezTo>
                <a:cubicBezTo>
                  <a:pt x="3974" y="7305"/>
                  <a:pt x="3963" y="7298"/>
                  <a:pt x="3947" y="7294"/>
                </a:cubicBezTo>
                <a:cubicBezTo>
                  <a:pt x="3893" y="7276"/>
                  <a:pt x="3847" y="7272"/>
                  <a:pt x="3799" y="7266"/>
                </a:cubicBezTo>
                <a:cubicBezTo>
                  <a:pt x="3752" y="7261"/>
                  <a:pt x="3705" y="7260"/>
                  <a:pt x="3659" y="7261"/>
                </a:cubicBezTo>
                <a:cubicBezTo>
                  <a:pt x="3436" y="7283"/>
                  <a:pt x="3279" y="7443"/>
                  <a:pt x="3159" y="7786"/>
                </a:cubicBezTo>
                <a:lnTo>
                  <a:pt x="3134" y="7854"/>
                </a:lnTo>
                <a:cubicBezTo>
                  <a:pt x="3127" y="7874"/>
                  <a:pt x="3129" y="7888"/>
                  <a:pt x="3122" y="7906"/>
                </a:cubicBezTo>
                <a:cubicBezTo>
                  <a:pt x="3118" y="7916"/>
                  <a:pt x="3113" y="7921"/>
                  <a:pt x="3110" y="7930"/>
                </a:cubicBezTo>
                <a:lnTo>
                  <a:pt x="3031" y="8158"/>
                </a:lnTo>
                <a:lnTo>
                  <a:pt x="2730" y="8158"/>
                </a:lnTo>
                <a:cubicBezTo>
                  <a:pt x="2613" y="8170"/>
                  <a:pt x="2513" y="8181"/>
                  <a:pt x="2255" y="8174"/>
                </a:cubicBezTo>
                <a:lnTo>
                  <a:pt x="1504" y="8158"/>
                </a:lnTo>
                <a:lnTo>
                  <a:pt x="1500" y="8158"/>
                </a:lnTo>
                <a:lnTo>
                  <a:pt x="1442" y="7886"/>
                </a:lnTo>
                <a:lnTo>
                  <a:pt x="1360" y="7562"/>
                </a:lnTo>
                <a:cubicBezTo>
                  <a:pt x="1358" y="7554"/>
                  <a:pt x="1361" y="7514"/>
                  <a:pt x="1360" y="7506"/>
                </a:cubicBezTo>
                <a:cubicBezTo>
                  <a:pt x="1267" y="7084"/>
                  <a:pt x="1192" y="5731"/>
                  <a:pt x="1153" y="3514"/>
                </a:cubicBezTo>
                <a:cubicBezTo>
                  <a:pt x="1120" y="1616"/>
                  <a:pt x="1072" y="43"/>
                  <a:pt x="1042" y="11"/>
                </a:cubicBezTo>
                <a:cubicBezTo>
                  <a:pt x="1024" y="-2"/>
                  <a:pt x="994" y="-4"/>
                  <a:pt x="963" y="7"/>
                </a:cubicBezTo>
                <a:close/>
                <a:moveTo>
                  <a:pt x="17007" y="1340"/>
                </a:moveTo>
                <a:cubicBezTo>
                  <a:pt x="16979" y="1342"/>
                  <a:pt x="16954" y="1353"/>
                  <a:pt x="16920" y="1384"/>
                </a:cubicBezTo>
                <a:cubicBezTo>
                  <a:pt x="16917" y="1386"/>
                  <a:pt x="16914" y="1385"/>
                  <a:pt x="16912" y="1388"/>
                </a:cubicBezTo>
                <a:cubicBezTo>
                  <a:pt x="16912" y="1388"/>
                  <a:pt x="16912" y="1392"/>
                  <a:pt x="16912" y="1392"/>
                </a:cubicBezTo>
                <a:cubicBezTo>
                  <a:pt x="16902" y="1402"/>
                  <a:pt x="16900" y="1544"/>
                  <a:pt x="16891" y="1580"/>
                </a:cubicBezTo>
                <a:cubicBezTo>
                  <a:pt x="16861" y="1789"/>
                  <a:pt x="16823" y="3058"/>
                  <a:pt x="16809" y="4695"/>
                </a:cubicBezTo>
                <a:cubicBezTo>
                  <a:pt x="16805" y="5094"/>
                  <a:pt x="16797" y="5231"/>
                  <a:pt x="16792" y="5548"/>
                </a:cubicBezTo>
                <a:cubicBezTo>
                  <a:pt x="16784" y="6212"/>
                  <a:pt x="16777" y="6943"/>
                  <a:pt x="16747" y="7278"/>
                </a:cubicBezTo>
                <a:cubicBezTo>
                  <a:pt x="16720" y="7738"/>
                  <a:pt x="16686" y="7993"/>
                  <a:pt x="16635" y="8078"/>
                </a:cubicBezTo>
                <a:cubicBezTo>
                  <a:pt x="16555" y="8214"/>
                  <a:pt x="16436" y="8293"/>
                  <a:pt x="16371" y="8254"/>
                </a:cubicBezTo>
                <a:cubicBezTo>
                  <a:pt x="16333" y="8232"/>
                  <a:pt x="16313" y="8234"/>
                  <a:pt x="16305" y="8258"/>
                </a:cubicBezTo>
                <a:cubicBezTo>
                  <a:pt x="16297" y="8283"/>
                  <a:pt x="16303" y="8330"/>
                  <a:pt x="16326" y="8399"/>
                </a:cubicBezTo>
                <a:cubicBezTo>
                  <a:pt x="16423" y="8696"/>
                  <a:pt x="16188" y="8846"/>
                  <a:pt x="15649" y="8839"/>
                </a:cubicBezTo>
                <a:cubicBezTo>
                  <a:pt x="15574" y="8838"/>
                  <a:pt x="15496" y="8852"/>
                  <a:pt x="15418" y="8859"/>
                </a:cubicBezTo>
                <a:cubicBezTo>
                  <a:pt x="15349" y="8865"/>
                  <a:pt x="15286" y="8871"/>
                  <a:pt x="15224" y="8879"/>
                </a:cubicBezTo>
                <a:cubicBezTo>
                  <a:pt x="15121" y="8898"/>
                  <a:pt x="15026" y="8923"/>
                  <a:pt x="14972" y="8951"/>
                </a:cubicBezTo>
                <a:cubicBezTo>
                  <a:pt x="14848" y="9015"/>
                  <a:pt x="14714" y="9041"/>
                  <a:pt x="14675" y="9003"/>
                </a:cubicBezTo>
                <a:cubicBezTo>
                  <a:pt x="14662" y="8991"/>
                  <a:pt x="14627" y="9004"/>
                  <a:pt x="14596" y="9011"/>
                </a:cubicBezTo>
                <a:cubicBezTo>
                  <a:pt x="14485" y="9060"/>
                  <a:pt x="14385" y="9117"/>
                  <a:pt x="14320" y="9187"/>
                </a:cubicBezTo>
                <a:cubicBezTo>
                  <a:pt x="14235" y="9278"/>
                  <a:pt x="14129" y="9328"/>
                  <a:pt x="14018" y="9360"/>
                </a:cubicBezTo>
                <a:cubicBezTo>
                  <a:pt x="13938" y="9409"/>
                  <a:pt x="13862" y="9472"/>
                  <a:pt x="13796" y="9504"/>
                </a:cubicBezTo>
                <a:cubicBezTo>
                  <a:pt x="13629" y="9584"/>
                  <a:pt x="13524" y="9689"/>
                  <a:pt x="13556" y="9740"/>
                </a:cubicBezTo>
                <a:cubicBezTo>
                  <a:pt x="13589" y="9791"/>
                  <a:pt x="13532" y="9864"/>
                  <a:pt x="13436" y="9900"/>
                </a:cubicBezTo>
                <a:cubicBezTo>
                  <a:pt x="13341" y="9936"/>
                  <a:pt x="13293" y="10006"/>
                  <a:pt x="13325" y="10056"/>
                </a:cubicBezTo>
                <a:cubicBezTo>
                  <a:pt x="13412" y="10192"/>
                  <a:pt x="12973" y="10385"/>
                  <a:pt x="12479" y="10429"/>
                </a:cubicBezTo>
                <a:cubicBezTo>
                  <a:pt x="12247" y="10449"/>
                  <a:pt x="11929" y="10524"/>
                  <a:pt x="11757" y="10601"/>
                </a:cubicBezTo>
                <a:cubicBezTo>
                  <a:pt x="11728" y="10617"/>
                  <a:pt x="11700" y="10637"/>
                  <a:pt x="11670" y="10657"/>
                </a:cubicBezTo>
                <a:cubicBezTo>
                  <a:pt x="11610" y="10691"/>
                  <a:pt x="11551" y="10735"/>
                  <a:pt x="11492" y="10785"/>
                </a:cubicBezTo>
                <a:cubicBezTo>
                  <a:pt x="11437" y="10831"/>
                  <a:pt x="11391" y="10876"/>
                  <a:pt x="11344" y="10925"/>
                </a:cubicBezTo>
                <a:cubicBezTo>
                  <a:pt x="11285" y="10988"/>
                  <a:pt x="11226" y="11047"/>
                  <a:pt x="11179" y="11113"/>
                </a:cubicBezTo>
                <a:cubicBezTo>
                  <a:pt x="11033" y="11318"/>
                  <a:pt x="10957" y="11520"/>
                  <a:pt x="11026" y="11606"/>
                </a:cubicBezTo>
                <a:cubicBezTo>
                  <a:pt x="11027" y="11606"/>
                  <a:pt x="11025" y="11609"/>
                  <a:pt x="11026" y="11610"/>
                </a:cubicBezTo>
                <a:cubicBezTo>
                  <a:pt x="11059" y="11623"/>
                  <a:pt x="11073" y="11663"/>
                  <a:pt x="11076" y="11718"/>
                </a:cubicBezTo>
                <a:cubicBezTo>
                  <a:pt x="11123" y="11868"/>
                  <a:pt x="11097" y="12078"/>
                  <a:pt x="10997" y="12174"/>
                </a:cubicBezTo>
                <a:cubicBezTo>
                  <a:pt x="10724" y="12439"/>
                  <a:pt x="11110" y="13150"/>
                  <a:pt x="11658" y="13403"/>
                </a:cubicBezTo>
                <a:cubicBezTo>
                  <a:pt x="11707" y="13423"/>
                  <a:pt x="11759" y="13438"/>
                  <a:pt x="11810" y="13455"/>
                </a:cubicBezTo>
                <a:cubicBezTo>
                  <a:pt x="12131" y="13566"/>
                  <a:pt x="12547" y="13596"/>
                  <a:pt x="13655" y="13592"/>
                </a:cubicBezTo>
                <a:cubicBezTo>
                  <a:pt x="13796" y="13591"/>
                  <a:pt x="13878" y="13586"/>
                  <a:pt x="14006" y="13584"/>
                </a:cubicBezTo>
                <a:cubicBezTo>
                  <a:pt x="14785" y="13569"/>
                  <a:pt x="15377" y="13523"/>
                  <a:pt x="15570" y="13447"/>
                </a:cubicBezTo>
                <a:cubicBezTo>
                  <a:pt x="15682" y="13404"/>
                  <a:pt x="15783" y="13350"/>
                  <a:pt x="15872" y="13279"/>
                </a:cubicBezTo>
                <a:cubicBezTo>
                  <a:pt x="15873" y="13278"/>
                  <a:pt x="15875" y="13276"/>
                  <a:pt x="15876" y="13275"/>
                </a:cubicBezTo>
                <a:cubicBezTo>
                  <a:pt x="15877" y="13274"/>
                  <a:pt x="15879" y="13272"/>
                  <a:pt x="15880" y="13271"/>
                </a:cubicBezTo>
                <a:cubicBezTo>
                  <a:pt x="15968" y="13200"/>
                  <a:pt x="16047" y="13118"/>
                  <a:pt x="16111" y="13023"/>
                </a:cubicBezTo>
                <a:cubicBezTo>
                  <a:pt x="16232" y="12844"/>
                  <a:pt x="16299" y="12622"/>
                  <a:pt x="16322" y="12374"/>
                </a:cubicBezTo>
                <a:cubicBezTo>
                  <a:pt x="16332" y="12135"/>
                  <a:pt x="16287" y="11969"/>
                  <a:pt x="16198" y="11814"/>
                </a:cubicBezTo>
                <a:cubicBezTo>
                  <a:pt x="16132" y="11723"/>
                  <a:pt x="16060" y="11637"/>
                  <a:pt x="15905" y="11502"/>
                </a:cubicBezTo>
                <a:cubicBezTo>
                  <a:pt x="15469" y="11122"/>
                  <a:pt x="15437" y="11114"/>
                  <a:pt x="15038" y="11241"/>
                </a:cubicBezTo>
                <a:cubicBezTo>
                  <a:pt x="14573" y="11390"/>
                  <a:pt x="14409" y="11336"/>
                  <a:pt x="14431" y="11049"/>
                </a:cubicBezTo>
                <a:cubicBezTo>
                  <a:pt x="14457" y="10703"/>
                  <a:pt x="14599" y="10580"/>
                  <a:pt x="14823" y="10697"/>
                </a:cubicBezTo>
                <a:cubicBezTo>
                  <a:pt x="14903" y="10738"/>
                  <a:pt x="14961" y="10748"/>
                  <a:pt x="15017" y="10737"/>
                </a:cubicBezTo>
                <a:lnTo>
                  <a:pt x="14997" y="10717"/>
                </a:lnTo>
                <a:lnTo>
                  <a:pt x="15145" y="10661"/>
                </a:lnTo>
                <a:cubicBezTo>
                  <a:pt x="15213" y="10582"/>
                  <a:pt x="15238" y="10486"/>
                  <a:pt x="15199" y="10449"/>
                </a:cubicBezTo>
                <a:cubicBezTo>
                  <a:pt x="15160" y="10411"/>
                  <a:pt x="15223" y="10346"/>
                  <a:pt x="15339" y="10304"/>
                </a:cubicBezTo>
                <a:cubicBezTo>
                  <a:pt x="15678" y="10183"/>
                  <a:pt x="16276" y="9713"/>
                  <a:pt x="16276" y="9568"/>
                </a:cubicBezTo>
                <a:cubicBezTo>
                  <a:pt x="16276" y="9540"/>
                  <a:pt x="16357" y="9421"/>
                  <a:pt x="16392" y="9351"/>
                </a:cubicBezTo>
                <a:cubicBezTo>
                  <a:pt x="16412" y="9304"/>
                  <a:pt x="16438" y="9269"/>
                  <a:pt x="16466" y="9223"/>
                </a:cubicBezTo>
                <a:cubicBezTo>
                  <a:pt x="16516" y="9141"/>
                  <a:pt x="16517" y="9099"/>
                  <a:pt x="16582" y="9011"/>
                </a:cubicBezTo>
                <a:cubicBezTo>
                  <a:pt x="17162" y="8215"/>
                  <a:pt x="17199" y="7982"/>
                  <a:pt x="17213" y="4611"/>
                </a:cubicBezTo>
                <a:cubicBezTo>
                  <a:pt x="17223" y="2275"/>
                  <a:pt x="17191" y="1484"/>
                  <a:pt x="17089" y="1384"/>
                </a:cubicBezTo>
                <a:cubicBezTo>
                  <a:pt x="17081" y="1375"/>
                  <a:pt x="17073" y="1369"/>
                  <a:pt x="17065" y="1364"/>
                </a:cubicBezTo>
                <a:cubicBezTo>
                  <a:pt x="17042" y="1348"/>
                  <a:pt x="17025" y="1344"/>
                  <a:pt x="17007" y="1340"/>
                </a:cubicBezTo>
                <a:close/>
                <a:moveTo>
                  <a:pt x="13234" y="1408"/>
                </a:moveTo>
                <a:cubicBezTo>
                  <a:pt x="13214" y="1415"/>
                  <a:pt x="13201" y="1465"/>
                  <a:pt x="13185" y="1492"/>
                </a:cubicBezTo>
                <a:cubicBezTo>
                  <a:pt x="13143" y="1607"/>
                  <a:pt x="13100" y="2121"/>
                  <a:pt x="13086" y="2753"/>
                </a:cubicBezTo>
                <a:cubicBezTo>
                  <a:pt x="13076" y="3167"/>
                  <a:pt x="13054" y="3483"/>
                  <a:pt x="13024" y="3758"/>
                </a:cubicBezTo>
                <a:cubicBezTo>
                  <a:pt x="13009" y="3903"/>
                  <a:pt x="12994" y="4060"/>
                  <a:pt x="12966" y="4163"/>
                </a:cubicBezTo>
                <a:cubicBezTo>
                  <a:pt x="12961" y="4186"/>
                  <a:pt x="12955" y="4213"/>
                  <a:pt x="12949" y="4235"/>
                </a:cubicBezTo>
                <a:cubicBezTo>
                  <a:pt x="12873" y="4561"/>
                  <a:pt x="12760" y="4766"/>
                  <a:pt x="12590" y="4915"/>
                </a:cubicBezTo>
                <a:cubicBezTo>
                  <a:pt x="12577" y="4927"/>
                  <a:pt x="12541" y="4939"/>
                  <a:pt x="12524" y="4951"/>
                </a:cubicBezTo>
                <a:cubicBezTo>
                  <a:pt x="12380" y="5093"/>
                  <a:pt x="12202" y="5174"/>
                  <a:pt x="11872" y="5268"/>
                </a:cubicBezTo>
                <a:cubicBezTo>
                  <a:pt x="11860" y="5271"/>
                  <a:pt x="11859" y="5268"/>
                  <a:pt x="11847" y="5272"/>
                </a:cubicBezTo>
                <a:cubicBezTo>
                  <a:pt x="11480" y="5403"/>
                  <a:pt x="11107" y="5496"/>
                  <a:pt x="11026" y="5448"/>
                </a:cubicBezTo>
                <a:cubicBezTo>
                  <a:pt x="10968" y="5413"/>
                  <a:pt x="10923" y="5438"/>
                  <a:pt x="10923" y="5500"/>
                </a:cubicBezTo>
                <a:cubicBezTo>
                  <a:pt x="10923" y="5610"/>
                  <a:pt x="10319" y="5960"/>
                  <a:pt x="10056" y="6004"/>
                </a:cubicBezTo>
                <a:cubicBezTo>
                  <a:pt x="9982" y="6017"/>
                  <a:pt x="9785" y="6120"/>
                  <a:pt x="9614" y="6237"/>
                </a:cubicBezTo>
                <a:cubicBezTo>
                  <a:pt x="9443" y="6353"/>
                  <a:pt x="9192" y="6484"/>
                  <a:pt x="9057" y="6525"/>
                </a:cubicBezTo>
                <a:cubicBezTo>
                  <a:pt x="8679" y="6639"/>
                  <a:pt x="8193" y="7361"/>
                  <a:pt x="8149" y="7834"/>
                </a:cubicBezTo>
                <a:cubicBezTo>
                  <a:pt x="8148" y="7973"/>
                  <a:pt x="8151" y="8116"/>
                  <a:pt x="8186" y="8258"/>
                </a:cubicBezTo>
                <a:cubicBezTo>
                  <a:pt x="8187" y="8260"/>
                  <a:pt x="8186" y="8261"/>
                  <a:pt x="8186" y="8262"/>
                </a:cubicBezTo>
                <a:cubicBezTo>
                  <a:pt x="8203" y="8309"/>
                  <a:pt x="8219" y="8358"/>
                  <a:pt x="8240" y="8371"/>
                </a:cubicBezTo>
                <a:cubicBezTo>
                  <a:pt x="8301" y="8407"/>
                  <a:pt x="8351" y="8526"/>
                  <a:pt x="8351" y="8631"/>
                </a:cubicBezTo>
                <a:cubicBezTo>
                  <a:pt x="8351" y="8677"/>
                  <a:pt x="8384" y="8727"/>
                  <a:pt x="8405" y="8775"/>
                </a:cubicBezTo>
                <a:cubicBezTo>
                  <a:pt x="8482" y="8900"/>
                  <a:pt x="8581" y="9003"/>
                  <a:pt x="8686" y="9095"/>
                </a:cubicBezTo>
                <a:cubicBezTo>
                  <a:pt x="8871" y="9229"/>
                  <a:pt x="9117" y="9349"/>
                  <a:pt x="9412" y="9436"/>
                </a:cubicBezTo>
                <a:cubicBezTo>
                  <a:pt x="9555" y="9478"/>
                  <a:pt x="9676" y="9510"/>
                  <a:pt x="9792" y="9536"/>
                </a:cubicBezTo>
                <a:cubicBezTo>
                  <a:pt x="10145" y="9589"/>
                  <a:pt x="10517" y="9594"/>
                  <a:pt x="10849" y="9536"/>
                </a:cubicBezTo>
                <a:cubicBezTo>
                  <a:pt x="10907" y="9524"/>
                  <a:pt x="10957" y="9514"/>
                  <a:pt x="11022" y="9500"/>
                </a:cubicBezTo>
                <a:cubicBezTo>
                  <a:pt x="11335" y="9430"/>
                  <a:pt x="11511" y="9434"/>
                  <a:pt x="11600" y="9496"/>
                </a:cubicBezTo>
                <a:cubicBezTo>
                  <a:pt x="11607" y="9499"/>
                  <a:pt x="11632" y="9495"/>
                  <a:pt x="11637" y="9500"/>
                </a:cubicBezTo>
                <a:cubicBezTo>
                  <a:pt x="11687" y="9539"/>
                  <a:pt x="11815" y="9572"/>
                  <a:pt x="11930" y="9600"/>
                </a:cubicBezTo>
                <a:cubicBezTo>
                  <a:pt x="12138" y="9610"/>
                  <a:pt x="12403" y="9551"/>
                  <a:pt x="12702" y="9404"/>
                </a:cubicBezTo>
                <a:cubicBezTo>
                  <a:pt x="13275" y="9120"/>
                  <a:pt x="13486" y="8803"/>
                  <a:pt x="13486" y="8234"/>
                </a:cubicBezTo>
                <a:cubicBezTo>
                  <a:pt x="13486" y="7871"/>
                  <a:pt x="13425" y="7711"/>
                  <a:pt x="13201" y="7510"/>
                </a:cubicBezTo>
                <a:cubicBezTo>
                  <a:pt x="13148" y="7462"/>
                  <a:pt x="13084" y="7424"/>
                  <a:pt x="13024" y="7386"/>
                </a:cubicBezTo>
                <a:cubicBezTo>
                  <a:pt x="12976" y="7357"/>
                  <a:pt x="12936" y="7326"/>
                  <a:pt x="12883" y="7302"/>
                </a:cubicBezTo>
                <a:cubicBezTo>
                  <a:pt x="12863" y="7291"/>
                  <a:pt x="12839" y="7287"/>
                  <a:pt x="12817" y="7278"/>
                </a:cubicBezTo>
                <a:cubicBezTo>
                  <a:pt x="12719" y="7238"/>
                  <a:pt x="12611" y="7203"/>
                  <a:pt x="12504" y="7181"/>
                </a:cubicBezTo>
                <a:cubicBezTo>
                  <a:pt x="12469" y="7175"/>
                  <a:pt x="12435" y="7169"/>
                  <a:pt x="12400" y="7165"/>
                </a:cubicBezTo>
                <a:cubicBezTo>
                  <a:pt x="12334" y="7156"/>
                  <a:pt x="12269" y="7159"/>
                  <a:pt x="12202" y="7157"/>
                </a:cubicBezTo>
                <a:cubicBezTo>
                  <a:pt x="12116" y="7160"/>
                  <a:pt x="12028" y="7159"/>
                  <a:pt x="11942" y="7177"/>
                </a:cubicBezTo>
                <a:cubicBezTo>
                  <a:pt x="11718" y="7225"/>
                  <a:pt x="11581" y="7193"/>
                  <a:pt x="11472" y="7065"/>
                </a:cubicBezTo>
                <a:cubicBezTo>
                  <a:pt x="11335" y="6905"/>
                  <a:pt x="11380" y="6834"/>
                  <a:pt x="11872" y="6417"/>
                </a:cubicBezTo>
                <a:cubicBezTo>
                  <a:pt x="12118" y="6208"/>
                  <a:pt x="12278" y="6095"/>
                  <a:pt x="12384" y="6032"/>
                </a:cubicBezTo>
                <a:cubicBezTo>
                  <a:pt x="12455" y="5943"/>
                  <a:pt x="12529" y="5844"/>
                  <a:pt x="12615" y="5712"/>
                </a:cubicBezTo>
                <a:cubicBezTo>
                  <a:pt x="12642" y="5602"/>
                  <a:pt x="12738" y="5420"/>
                  <a:pt x="12871" y="5252"/>
                </a:cubicBezTo>
                <a:cubicBezTo>
                  <a:pt x="12931" y="5175"/>
                  <a:pt x="12970" y="5093"/>
                  <a:pt x="13020" y="5015"/>
                </a:cubicBezTo>
                <a:cubicBezTo>
                  <a:pt x="13082" y="4902"/>
                  <a:pt x="13142" y="4806"/>
                  <a:pt x="13205" y="4683"/>
                </a:cubicBezTo>
                <a:cubicBezTo>
                  <a:pt x="13407" y="4229"/>
                  <a:pt x="13487" y="3689"/>
                  <a:pt x="13486" y="2817"/>
                </a:cubicBezTo>
                <a:cubicBezTo>
                  <a:pt x="13485" y="2049"/>
                  <a:pt x="13426" y="1594"/>
                  <a:pt x="13329" y="1452"/>
                </a:cubicBezTo>
                <a:cubicBezTo>
                  <a:pt x="13296" y="1432"/>
                  <a:pt x="13260" y="1398"/>
                  <a:pt x="13234" y="1408"/>
                </a:cubicBezTo>
                <a:close/>
                <a:moveTo>
                  <a:pt x="6180" y="9856"/>
                </a:moveTo>
                <a:cubicBezTo>
                  <a:pt x="6250" y="9864"/>
                  <a:pt x="6341" y="9935"/>
                  <a:pt x="6457" y="10048"/>
                </a:cubicBezTo>
                <a:cubicBezTo>
                  <a:pt x="6624" y="10210"/>
                  <a:pt x="6693" y="10402"/>
                  <a:pt x="6680" y="10681"/>
                </a:cubicBezTo>
                <a:cubicBezTo>
                  <a:pt x="6670" y="10900"/>
                  <a:pt x="6669" y="11103"/>
                  <a:pt x="6680" y="11133"/>
                </a:cubicBezTo>
                <a:cubicBezTo>
                  <a:pt x="7008" y="12050"/>
                  <a:pt x="6868" y="13697"/>
                  <a:pt x="6395" y="14516"/>
                </a:cubicBezTo>
                <a:cubicBezTo>
                  <a:pt x="6234" y="14796"/>
                  <a:pt x="6080" y="15021"/>
                  <a:pt x="6052" y="15021"/>
                </a:cubicBezTo>
                <a:cubicBezTo>
                  <a:pt x="5932" y="15021"/>
                  <a:pt x="5918" y="14615"/>
                  <a:pt x="5937" y="12330"/>
                </a:cubicBezTo>
                <a:cubicBezTo>
                  <a:pt x="5953" y="10401"/>
                  <a:pt x="5973" y="9831"/>
                  <a:pt x="6180" y="9856"/>
                </a:cubicBezTo>
                <a:close/>
                <a:moveTo>
                  <a:pt x="19578" y="12470"/>
                </a:moveTo>
                <a:cubicBezTo>
                  <a:pt x="19562" y="12474"/>
                  <a:pt x="19549" y="12473"/>
                  <a:pt x="19533" y="12478"/>
                </a:cubicBezTo>
                <a:cubicBezTo>
                  <a:pt x="19320" y="12544"/>
                  <a:pt x="19309" y="12636"/>
                  <a:pt x="19326" y="14893"/>
                </a:cubicBezTo>
                <a:lnTo>
                  <a:pt x="19347" y="17239"/>
                </a:lnTo>
                <a:lnTo>
                  <a:pt x="9581" y="17295"/>
                </a:lnTo>
                <a:cubicBezTo>
                  <a:pt x="9455" y="17296"/>
                  <a:pt x="9476" y="17298"/>
                  <a:pt x="9350" y="17299"/>
                </a:cubicBezTo>
                <a:cubicBezTo>
                  <a:pt x="4300" y="17329"/>
                  <a:pt x="294" y="17361"/>
                  <a:pt x="39" y="17375"/>
                </a:cubicBezTo>
                <a:lnTo>
                  <a:pt x="6" y="18973"/>
                </a:lnTo>
                <a:cubicBezTo>
                  <a:pt x="-10" y="19732"/>
                  <a:pt x="9" y="20368"/>
                  <a:pt x="35" y="20742"/>
                </a:cubicBezTo>
                <a:cubicBezTo>
                  <a:pt x="41" y="20830"/>
                  <a:pt x="40" y="21067"/>
                  <a:pt x="47" y="21111"/>
                </a:cubicBezTo>
                <a:lnTo>
                  <a:pt x="76" y="21291"/>
                </a:lnTo>
                <a:lnTo>
                  <a:pt x="121" y="21515"/>
                </a:lnTo>
                <a:lnTo>
                  <a:pt x="617" y="21515"/>
                </a:lnTo>
                <a:lnTo>
                  <a:pt x="10349" y="21539"/>
                </a:lnTo>
                <a:lnTo>
                  <a:pt x="10622" y="21539"/>
                </a:lnTo>
                <a:cubicBezTo>
                  <a:pt x="11628" y="21542"/>
                  <a:pt x="11606" y="21548"/>
                  <a:pt x="12528" y="21551"/>
                </a:cubicBezTo>
                <a:cubicBezTo>
                  <a:pt x="16586" y="21565"/>
                  <a:pt x="20773" y="21579"/>
                  <a:pt x="20928" y="21587"/>
                </a:cubicBezTo>
                <a:cubicBezTo>
                  <a:pt x="21087" y="21596"/>
                  <a:pt x="21237" y="21561"/>
                  <a:pt x="21324" y="21511"/>
                </a:cubicBezTo>
                <a:cubicBezTo>
                  <a:pt x="21408" y="21374"/>
                  <a:pt x="21475" y="21059"/>
                  <a:pt x="21522" y="20646"/>
                </a:cubicBezTo>
                <a:cubicBezTo>
                  <a:pt x="21530" y="20558"/>
                  <a:pt x="21536" y="20471"/>
                  <a:pt x="21543" y="20374"/>
                </a:cubicBezTo>
                <a:cubicBezTo>
                  <a:pt x="21559" y="20179"/>
                  <a:pt x="21573" y="19971"/>
                  <a:pt x="21580" y="19749"/>
                </a:cubicBezTo>
                <a:cubicBezTo>
                  <a:pt x="21585" y="19621"/>
                  <a:pt x="21586" y="19493"/>
                  <a:pt x="21588" y="19365"/>
                </a:cubicBezTo>
                <a:cubicBezTo>
                  <a:pt x="21590" y="18994"/>
                  <a:pt x="21587" y="18608"/>
                  <a:pt x="21559" y="18224"/>
                </a:cubicBezTo>
                <a:lnTo>
                  <a:pt x="21489" y="17303"/>
                </a:lnTo>
                <a:lnTo>
                  <a:pt x="20697" y="17275"/>
                </a:lnTo>
                <a:lnTo>
                  <a:pt x="19904" y="17239"/>
                </a:lnTo>
                <a:lnTo>
                  <a:pt x="19904" y="14901"/>
                </a:lnTo>
                <a:cubicBezTo>
                  <a:pt x="19904" y="14887"/>
                  <a:pt x="19904" y="14875"/>
                  <a:pt x="19904" y="14861"/>
                </a:cubicBezTo>
                <a:cubicBezTo>
                  <a:pt x="19903" y="13591"/>
                  <a:pt x="19871" y="12523"/>
                  <a:pt x="19830" y="12482"/>
                </a:cubicBezTo>
                <a:cubicBezTo>
                  <a:pt x="19828" y="12480"/>
                  <a:pt x="19816" y="12485"/>
                  <a:pt x="19813" y="12482"/>
                </a:cubicBezTo>
                <a:lnTo>
                  <a:pt x="19603" y="12470"/>
                </a:lnTo>
                <a:lnTo>
                  <a:pt x="19578" y="1247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6" name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5035" y="1026261"/>
            <a:ext cx="2505870" cy="2505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7985" y="2326"/>
                </a:moveTo>
                <a:cubicBezTo>
                  <a:pt x="9396" y="2322"/>
                  <a:pt x="11324" y="2323"/>
                  <a:pt x="13431" y="2330"/>
                </a:cubicBezTo>
                <a:lnTo>
                  <a:pt x="21094" y="2354"/>
                </a:lnTo>
                <a:lnTo>
                  <a:pt x="21094" y="7523"/>
                </a:lnTo>
                <a:lnTo>
                  <a:pt x="21094" y="12692"/>
                </a:lnTo>
                <a:lnTo>
                  <a:pt x="19154" y="12682"/>
                </a:lnTo>
                <a:cubicBezTo>
                  <a:pt x="18088" y="12676"/>
                  <a:pt x="16677" y="12663"/>
                  <a:pt x="16017" y="12647"/>
                </a:cubicBezTo>
                <a:cubicBezTo>
                  <a:pt x="14776" y="12618"/>
                  <a:pt x="13334" y="12794"/>
                  <a:pt x="12627" y="13065"/>
                </a:cubicBezTo>
                <a:cubicBezTo>
                  <a:pt x="12247" y="13210"/>
                  <a:pt x="10874" y="13337"/>
                  <a:pt x="10773" y="13236"/>
                </a:cubicBezTo>
                <a:cubicBezTo>
                  <a:pt x="10666" y="13129"/>
                  <a:pt x="10699" y="12601"/>
                  <a:pt x="10821" y="12480"/>
                </a:cubicBezTo>
                <a:cubicBezTo>
                  <a:pt x="10903" y="12397"/>
                  <a:pt x="10909" y="12322"/>
                  <a:pt x="10838" y="12206"/>
                </a:cubicBezTo>
                <a:cubicBezTo>
                  <a:pt x="10724" y="12023"/>
                  <a:pt x="10824" y="9249"/>
                  <a:pt x="10968" y="8614"/>
                </a:cubicBezTo>
                <a:cubicBezTo>
                  <a:pt x="11069" y="8164"/>
                  <a:pt x="11012" y="7740"/>
                  <a:pt x="10834" y="7636"/>
                </a:cubicBezTo>
                <a:cubicBezTo>
                  <a:pt x="10748" y="7585"/>
                  <a:pt x="10708" y="7361"/>
                  <a:pt x="10708" y="6924"/>
                </a:cubicBezTo>
                <a:cubicBezTo>
                  <a:pt x="10708" y="6516"/>
                  <a:pt x="10669" y="6260"/>
                  <a:pt x="10595" y="6212"/>
                </a:cubicBezTo>
                <a:cubicBezTo>
                  <a:pt x="10531" y="6171"/>
                  <a:pt x="10043" y="6137"/>
                  <a:pt x="9510" y="6137"/>
                </a:cubicBezTo>
                <a:cubicBezTo>
                  <a:pt x="8613" y="6137"/>
                  <a:pt x="8541" y="6127"/>
                  <a:pt x="8515" y="5956"/>
                </a:cubicBezTo>
                <a:cubicBezTo>
                  <a:pt x="8411" y="5275"/>
                  <a:pt x="8251" y="5077"/>
                  <a:pt x="7810" y="5077"/>
                </a:cubicBezTo>
                <a:cubicBezTo>
                  <a:pt x="7376" y="5077"/>
                  <a:pt x="7178" y="5266"/>
                  <a:pt x="7116" y="5734"/>
                </a:cubicBezTo>
                <a:cubicBezTo>
                  <a:pt x="7071" y="6069"/>
                  <a:pt x="7023" y="6143"/>
                  <a:pt x="6845" y="6168"/>
                </a:cubicBezTo>
                <a:cubicBezTo>
                  <a:pt x="6727" y="6185"/>
                  <a:pt x="6550" y="6127"/>
                  <a:pt x="6452" y="6038"/>
                </a:cubicBezTo>
                <a:cubicBezTo>
                  <a:pt x="6289" y="5890"/>
                  <a:pt x="6276" y="5761"/>
                  <a:pt x="6298" y="4499"/>
                </a:cubicBezTo>
                <a:lnTo>
                  <a:pt x="6322" y="3120"/>
                </a:lnTo>
                <a:lnTo>
                  <a:pt x="5922" y="2761"/>
                </a:lnTo>
                <a:cubicBezTo>
                  <a:pt x="5647" y="2516"/>
                  <a:pt x="5559" y="2386"/>
                  <a:pt x="5645" y="2354"/>
                </a:cubicBezTo>
                <a:cubicBezTo>
                  <a:pt x="5679" y="2340"/>
                  <a:pt x="6573" y="2331"/>
                  <a:pt x="7985" y="2326"/>
                </a:cubicBezTo>
                <a:close/>
                <a:moveTo>
                  <a:pt x="599" y="7728"/>
                </a:moveTo>
                <a:cubicBezTo>
                  <a:pt x="649" y="7739"/>
                  <a:pt x="722" y="7942"/>
                  <a:pt x="756" y="8176"/>
                </a:cubicBezTo>
                <a:cubicBezTo>
                  <a:pt x="790" y="8411"/>
                  <a:pt x="1024" y="9029"/>
                  <a:pt x="1279" y="9551"/>
                </a:cubicBezTo>
                <a:cubicBezTo>
                  <a:pt x="1679" y="10369"/>
                  <a:pt x="1874" y="10634"/>
                  <a:pt x="2682" y="11481"/>
                </a:cubicBezTo>
                <a:cubicBezTo>
                  <a:pt x="3198" y="12021"/>
                  <a:pt x="3892" y="12640"/>
                  <a:pt x="4221" y="12853"/>
                </a:cubicBezTo>
                <a:cubicBezTo>
                  <a:pt x="4551" y="13066"/>
                  <a:pt x="4857" y="13335"/>
                  <a:pt x="4902" y="13455"/>
                </a:cubicBezTo>
                <a:cubicBezTo>
                  <a:pt x="4948" y="13574"/>
                  <a:pt x="4984" y="14252"/>
                  <a:pt x="4984" y="14956"/>
                </a:cubicBezTo>
                <a:cubicBezTo>
                  <a:pt x="4984" y="15661"/>
                  <a:pt x="5018" y="16258"/>
                  <a:pt x="5060" y="16284"/>
                </a:cubicBezTo>
                <a:cubicBezTo>
                  <a:pt x="5101" y="16310"/>
                  <a:pt x="6391" y="16304"/>
                  <a:pt x="7923" y="16274"/>
                </a:cubicBezTo>
                <a:lnTo>
                  <a:pt x="10708" y="16219"/>
                </a:lnTo>
                <a:lnTo>
                  <a:pt x="10708" y="14939"/>
                </a:lnTo>
                <a:cubicBezTo>
                  <a:pt x="10708" y="13542"/>
                  <a:pt x="10698" y="13564"/>
                  <a:pt x="11276" y="13537"/>
                </a:cubicBezTo>
                <a:cubicBezTo>
                  <a:pt x="11563" y="13523"/>
                  <a:pt x="11570" y="13535"/>
                  <a:pt x="11700" y="14108"/>
                </a:cubicBezTo>
                <a:cubicBezTo>
                  <a:pt x="11887" y="14940"/>
                  <a:pt x="12272" y="15305"/>
                  <a:pt x="13301" y="15630"/>
                </a:cubicBezTo>
                <a:cubicBezTo>
                  <a:pt x="14592" y="16038"/>
                  <a:pt x="15258" y="16095"/>
                  <a:pt x="17368" y="15979"/>
                </a:cubicBezTo>
                <a:cubicBezTo>
                  <a:pt x="18401" y="15923"/>
                  <a:pt x="19602" y="15810"/>
                  <a:pt x="20033" y="15730"/>
                </a:cubicBezTo>
                <a:cubicBezTo>
                  <a:pt x="21168" y="15517"/>
                  <a:pt x="21094" y="15503"/>
                  <a:pt x="21094" y="15918"/>
                </a:cubicBezTo>
                <a:lnTo>
                  <a:pt x="21094" y="16284"/>
                </a:lnTo>
                <a:lnTo>
                  <a:pt x="20399" y="16315"/>
                </a:lnTo>
                <a:cubicBezTo>
                  <a:pt x="20018" y="16332"/>
                  <a:pt x="19254" y="16384"/>
                  <a:pt x="18696" y="16427"/>
                </a:cubicBezTo>
                <a:cubicBezTo>
                  <a:pt x="17896" y="16490"/>
                  <a:pt x="17656" y="16481"/>
                  <a:pt x="17580" y="16386"/>
                </a:cubicBezTo>
                <a:cubicBezTo>
                  <a:pt x="17449" y="16222"/>
                  <a:pt x="17003" y="16318"/>
                  <a:pt x="16886" y="16537"/>
                </a:cubicBezTo>
                <a:cubicBezTo>
                  <a:pt x="16834" y="16634"/>
                  <a:pt x="16756" y="16691"/>
                  <a:pt x="16711" y="16664"/>
                </a:cubicBezTo>
                <a:cubicBezTo>
                  <a:pt x="16667" y="16636"/>
                  <a:pt x="16603" y="16656"/>
                  <a:pt x="16571" y="16708"/>
                </a:cubicBezTo>
                <a:cubicBezTo>
                  <a:pt x="16539" y="16760"/>
                  <a:pt x="16373" y="16800"/>
                  <a:pt x="16202" y="16800"/>
                </a:cubicBezTo>
                <a:cubicBezTo>
                  <a:pt x="15776" y="16800"/>
                  <a:pt x="15603" y="17003"/>
                  <a:pt x="15603" y="17498"/>
                </a:cubicBezTo>
                <a:cubicBezTo>
                  <a:pt x="15603" y="18075"/>
                  <a:pt x="15828" y="18281"/>
                  <a:pt x="16458" y="18278"/>
                </a:cubicBezTo>
                <a:cubicBezTo>
                  <a:pt x="16724" y="18277"/>
                  <a:pt x="17165" y="18286"/>
                  <a:pt x="17440" y="18299"/>
                </a:cubicBezTo>
                <a:cubicBezTo>
                  <a:pt x="17904" y="18321"/>
                  <a:pt x="17946" y="18345"/>
                  <a:pt x="18011" y="18590"/>
                </a:cubicBezTo>
                <a:cubicBezTo>
                  <a:pt x="18050" y="18735"/>
                  <a:pt x="18148" y="18923"/>
                  <a:pt x="18227" y="19010"/>
                </a:cubicBezTo>
                <a:cubicBezTo>
                  <a:pt x="18306" y="19098"/>
                  <a:pt x="18343" y="19199"/>
                  <a:pt x="18309" y="19233"/>
                </a:cubicBezTo>
                <a:cubicBezTo>
                  <a:pt x="18275" y="19267"/>
                  <a:pt x="14265" y="19294"/>
                  <a:pt x="9397" y="19294"/>
                </a:cubicBezTo>
                <a:cubicBezTo>
                  <a:pt x="2403" y="19294"/>
                  <a:pt x="541" y="19269"/>
                  <a:pt x="506" y="19178"/>
                </a:cubicBezTo>
                <a:cubicBezTo>
                  <a:pt x="415" y="18939"/>
                  <a:pt x="505" y="7708"/>
                  <a:pt x="599" y="77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" name="pasted-imag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4016" y="1223245"/>
            <a:ext cx="3847698" cy="230888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8" name="Table 188"/>
          <p:cNvGraphicFramePr/>
          <p:nvPr/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5">
                              <a:hueOff val="343847"/>
                              <a:satOff val="6318"/>
                              <a:lumOff val="815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722782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73315"/>
              </p:ext>
            </p:extLst>
          </p:nvPr>
        </p:nvGraphicFramePr>
        <p:xfrm>
          <a:off x="604491" y="3800103"/>
          <a:ext cx="11795818" cy="53201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897909"/>
                <a:gridCol w="5897909"/>
              </a:tblGrid>
              <a:tr h="541702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Disadvantages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78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Personal mix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Sound</a:t>
                      </a:r>
                      <a:r>
                        <a:rPr lang="en-GB" baseline="0" dirty="0" smtClean="0"/>
                        <a:t> Isolation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baseline="0" dirty="0" smtClean="0"/>
                        <a:t>Silent Rehearsals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baseline="0" dirty="0" smtClean="0"/>
                        <a:t>More discreet</a:t>
                      </a:r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Expensive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Communication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Risk of hearing damage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Dynamic Range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094E-6 -1.14583E-6 L 0.06518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102460"/>
              </p:ext>
            </p:extLst>
          </p:nvPr>
        </p:nvGraphicFramePr>
        <p:xfrm>
          <a:off x="604491" y="3800103"/>
          <a:ext cx="11795818" cy="53201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897909"/>
                <a:gridCol w="5897909"/>
              </a:tblGrid>
              <a:tr h="541702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Disadvantages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78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Personal mix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Can power multiple headphones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Can provide</a:t>
                      </a:r>
                      <a:r>
                        <a:rPr lang="en-GB" baseline="0" dirty="0" smtClean="0"/>
                        <a:t> lots of power to headphones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baseline="0" dirty="0" smtClean="0"/>
                        <a:t>Better Frequency Response</a:t>
                      </a:r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No/Low Spill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Latency</a:t>
                      </a:r>
                      <a:r>
                        <a:rPr lang="en-GB" baseline="0" dirty="0" smtClean="0"/>
                        <a:t> due to ADC and DAC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baseline="0" dirty="0" smtClean="0"/>
                        <a:t>Impedance matching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190" name="Shape 19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effective use of foldback - technology</a:t>
            </a:r>
          </a:p>
        </p:txBody>
      </p:sp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06400" y="153035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Headphone Amplifiers</a:t>
            </a:r>
          </a:p>
        </p:txBody>
      </p:sp>
      <p:pic>
        <p:nvPicPr>
          <p:cNvPr id="192" name="DSC_00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272" y="2316224"/>
            <a:ext cx="6331877" cy="1107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asted-image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5629" y="2276289"/>
            <a:ext cx="2146289" cy="125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0" h="21599" extrusionOk="0">
                <a:moveTo>
                  <a:pt x="11882" y="0"/>
                </a:moveTo>
                <a:cubicBezTo>
                  <a:pt x="11737" y="0"/>
                  <a:pt x="10997" y="466"/>
                  <a:pt x="10239" y="1035"/>
                </a:cubicBezTo>
                <a:cubicBezTo>
                  <a:pt x="9481" y="1604"/>
                  <a:pt x="6950" y="3460"/>
                  <a:pt x="4616" y="5162"/>
                </a:cubicBezTo>
                <a:cubicBezTo>
                  <a:pt x="1704" y="7285"/>
                  <a:pt x="323" y="8385"/>
                  <a:pt x="215" y="8662"/>
                </a:cubicBezTo>
                <a:cubicBezTo>
                  <a:pt x="7" y="9193"/>
                  <a:pt x="-83" y="14444"/>
                  <a:pt x="96" y="15580"/>
                </a:cubicBezTo>
                <a:cubicBezTo>
                  <a:pt x="355" y="17216"/>
                  <a:pt x="250" y="17139"/>
                  <a:pt x="4918" y="19046"/>
                </a:cubicBezTo>
                <a:cubicBezTo>
                  <a:pt x="7234" y="19992"/>
                  <a:pt x="9289" y="20908"/>
                  <a:pt x="9481" y="21082"/>
                </a:cubicBezTo>
                <a:cubicBezTo>
                  <a:pt x="9673" y="21255"/>
                  <a:pt x="10022" y="21454"/>
                  <a:pt x="10259" y="21524"/>
                </a:cubicBezTo>
                <a:cubicBezTo>
                  <a:pt x="10426" y="21574"/>
                  <a:pt x="10593" y="21600"/>
                  <a:pt x="10759" y="21599"/>
                </a:cubicBezTo>
                <a:cubicBezTo>
                  <a:pt x="11256" y="21598"/>
                  <a:pt x="11729" y="21370"/>
                  <a:pt x="12084" y="20952"/>
                </a:cubicBezTo>
                <a:cubicBezTo>
                  <a:pt x="12796" y="20115"/>
                  <a:pt x="19103" y="12442"/>
                  <a:pt x="20187" y="11092"/>
                </a:cubicBezTo>
                <a:cubicBezTo>
                  <a:pt x="21503" y="9455"/>
                  <a:pt x="21517" y="9391"/>
                  <a:pt x="21429" y="5911"/>
                </a:cubicBezTo>
                <a:cubicBezTo>
                  <a:pt x="21348" y="2681"/>
                  <a:pt x="21276" y="2272"/>
                  <a:pt x="20747" y="2022"/>
                </a:cubicBezTo>
                <a:cubicBezTo>
                  <a:pt x="20331" y="1826"/>
                  <a:pt x="12324" y="0"/>
                  <a:pt x="1188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pasted-imag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21399" y="2082158"/>
            <a:ext cx="2277001" cy="1453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89" extrusionOk="0">
                <a:moveTo>
                  <a:pt x="7204" y="0"/>
                </a:moveTo>
                <a:cubicBezTo>
                  <a:pt x="6350" y="0"/>
                  <a:pt x="5942" y="56"/>
                  <a:pt x="5959" y="171"/>
                </a:cubicBezTo>
                <a:cubicBezTo>
                  <a:pt x="5989" y="372"/>
                  <a:pt x="4828" y="978"/>
                  <a:pt x="4683" y="837"/>
                </a:cubicBezTo>
                <a:cubicBezTo>
                  <a:pt x="4629" y="785"/>
                  <a:pt x="4613" y="817"/>
                  <a:pt x="4649" y="908"/>
                </a:cubicBezTo>
                <a:cubicBezTo>
                  <a:pt x="4685" y="1000"/>
                  <a:pt x="4408" y="1381"/>
                  <a:pt x="4028" y="1763"/>
                </a:cubicBezTo>
                <a:cubicBezTo>
                  <a:pt x="3652" y="2142"/>
                  <a:pt x="2746" y="3110"/>
                  <a:pt x="2015" y="3910"/>
                </a:cubicBezTo>
                <a:cubicBezTo>
                  <a:pt x="1284" y="4709"/>
                  <a:pt x="602" y="5387"/>
                  <a:pt x="495" y="5419"/>
                </a:cubicBezTo>
                <a:cubicBezTo>
                  <a:pt x="387" y="5451"/>
                  <a:pt x="308" y="5551"/>
                  <a:pt x="318" y="5637"/>
                </a:cubicBezTo>
                <a:cubicBezTo>
                  <a:pt x="328" y="5724"/>
                  <a:pt x="263" y="5915"/>
                  <a:pt x="175" y="6068"/>
                </a:cubicBezTo>
                <a:cubicBezTo>
                  <a:pt x="36" y="6307"/>
                  <a:pt x="10" y="6982"/>
                  <a:pt x="2" y="10909"/>
                </a:cubicBezTo>
                <a:cubicBezTo>
                  <a:pt x="-9" y="15999"/>
                  <a:pt x="37" y="16397"/>
                  <a:pt x="653" y="16895"/>
                </a:cubicBezTo>
                <a:cubicBezTo>
                  <a:pt x="868" y="17069"/>
                  <a:pt x="959" y="17251"/>
                  <a:pt x="939" y="17455"/>
                </a:cubicBezTo>
                <a:cubicBezTo>
                  <a:pt x="922" y="17621"/>
                  <a:pt x="929" y="17744"/>
                  <a:pt x="957" y="17726"/>
                </a:cubicBezTo>
                <a:cubicBezTo>
                  <a:pt x="985" y="17709"/>
                  <a:pt x="1165" y="17867"/>
                  <a:pt x="1356" y="18080"/>
                </a:cubicBezTo>
                <a:cubicBezTo>
                  <a:pt x="1835" y="18613"/>
                  <a:pt x="3147" y="18739"/>
                  <a:pt x="3889" y="18322"/>
                </a:cubicBezTo>
                <a:cubicBezTo>
                  <a:pt x="4392" y="18039"/>
                  <a:pt x="4408" y="18039"/>
                  <a:pt x="7163" y="18634"/>
                </a:cubicBezTo>
                <a:cubicBezTo>
                  <a:pt x="8685" y="18963"/>
                  <a:pt x="10112" y="19337"/>
                  <a:pt x="10335" y="19460"/>
                </a:cubicBezTo>
                <a:cubicBezTo>
                  <a:pt x="10559" y="19583"/>
                  <a:pt x="11019" y="19666"/>
                  <a:pt x="11359" y="19648"/>
                </a:cubicBezTo>
                <a:cubicBezTo>
                  <a:pt x="12660" y="19581"/>
                  <a:pt x="13880" y="20029"/>
                  <a:pt x="13692" y="20503"/>
                </a:cubicBezTo>
                <a:cubicBezTo>
                  <a:pt x="13653" y="20603"/>
                  <a:pt x="13666" y="20632"/>
                  <a:pt x="13726" y="20574"/>
                </a:cubicBezTo>
                <a:cubicBezTo>
                  <a:pt x="13784" y="20518"/>
                  <a:pt x="13894" y="20590"/>
                  <a:pt x="13971" y="20733"/>
                </a:cubicBezTo>
                <a:cubicBezTo>
                  <a:pt x="14047" y="20877"/>
                  <a:pt x="14293" y="21123"/>
                  <a:pt x="14516" y="21282"/>
                </a:cubicBezTo>
                <a:cubicBezTo>
                  <a:pt x="14821" y="21498"/>
                  <a:pt x="15273" y="21600"/>
                  <a:pt x="15720" y="21589"/>
                </a:cubicBezTo>
                <a:cubicBezTo>
                  <a:pt x="16168" y="21577"/>
                  <a:pt x="16612" y="21455"/>
                  <a:pt x="16906" y="21223"/>
                </a:cubicBezTo>
                <a:cubicBezTo>
                  <a:pt x="17162" y="21021"/>
                  <a:pt x="17418" y="20674"/>
                  <a:pt x="17493" y="20427"/>
                </a:cubicBezTo>
                <a:cubicBezTo>
                  <a:pt x="17566" y="20187"/>
                  <a:pt x="17751" y="19887"/>
                  <a:pt x="17907" y="19760"/>
                </a:cubicBezTo>
                <a:cubicBezTo>
                  <a:pt x="18154" y="19560"/>
                  <a:pt x="19584" y="16669"/>
                  <a:pt x="21072" y="13356"/>
                </a:cubicBezTo>
                <a:lnTo>
                  <a:pt x="21523" y="12354"/>
                </a:lnTo>
                <a:lnTo>
                  <a:pt x="21557" y="7943"/>
                </a:lnTo>
                <a:lnTo>
                  <a:pt x="21591" y="3526"/>
                </a:lnTo>
                <a:lnTo>
                  <a:pt x="21358" y="3190"/>
                </a:lnTo>
                <a:cubicBezTo>
                  <a:pt x="21229" y="3003"/>
                  <a:pt x="20894" y="2738"/>
                  <a:pt x="20613" y="2606"/>
                </a:cubicBezTo>
                <a:cubicBezTo>
                  <a:pt x="19990" y="2315"/>
                  <a:pt x="14474" y="1298"/>
                  <a:pt x="9236" y="507"/>
                </a:cubicBezTo>
                <a:cubicBezTo>
                  <a:pt x="8685" y="424"/>
                  <a:pt x="8429" y="326"/>
                  <a:pt x="8446" y="195"/>
                </a:cubicBezTo>
                <a:cubicBezTo>
                  <a:pt x="8465" y="51"/>
                  <a:pt x="8147" y="0"/>
                  <a:pt x="7204" y="0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196" name="Table 196"/>
          <p:cNvGraphicFramePr/>
          <p:nvPr/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5">
                              <a:hueOff val="343847"/>
                              <a:satOff val="6318"/>
                              <a:lumOff val="815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2597426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2308"/>
            <a:ext cx="3421784" cy="2727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273" y="6523958"/>
            <a:ext cx="2119745" cy="2572275"/>
          </a:xfrm>
          <a:prstGeom prst="rect">
            <a:avLst/>
          </a:prstGeom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875E-6 -1.14583E-6 L 0.06518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333288"/>
              </p:ext>
            </p:extLst>
          </p:nvPr>
        </p:nvGraphicFramePr>
        <p:xfrm>
          <a:off x="604491" y="3800103"/>
          <a:ext cx="11795818" cy="53201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897909"/>
                <a:gridCol w="5897909"/>
              </a:tblGrid>
              <a:tr h="541702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chemeClr val="bg1"/>
                          </a:solidFill>
                        </a:rPr>
                        <a:t>Disadvantages</a:t>
                      </a:r>
                      <a:endParaRPr lang="en-GB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78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Size</a:t>
                      </a:r>
                      <a:r>
                        <a:rPr lang="en-GB" baseline="0" dirty="0" smtClean="0"/>
                        <a:t> of Woofer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baseline="0" dirty="0" smtClean="0"/>
                        <a:t>Best EQ for mixing and mastering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GB" baseline="0" dirty="0" smtClean="0"/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Room acoustics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Expensive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dirty="0" smtClean="0"/>
                        <a:t>Latency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198" name="Shape 198"/>
          <p:cNvSpPr/>
          <p:nvPr/>
        </p:nvSpPr>
        <p:spPr>
          <a:xfrm>
            <a:off x="406400" y="457200"/>
            <a:ext cx="111760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effective use of foldback - technology</a:t>
            </a:r>
          </a:p>
        </p:txBody>
      </p:sp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t>Studio monitors</a:t>
            </a:r>
          </a:p>
        </p:txBody>
      </p:sp>
      <p:pic>
        <p:nvPicPr>
          <p:cNvPr id="200" name="DSC_0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866" y="1536700"/>
            <a:ext cx="2865861" cy="190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ima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9934" y="1639180"/>
            <a:ext cx="2899259" cy="1699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89" extrusionOk="0">
                <a:moveTo>
                  <a:pt x="14473" y="3"/>
                </a:moveTo>
                <a:cubicBezTo>
                  <a:pt x="13857" y="18"/>
                  <a:pt x="13559" y="71"/>
                  <a:pt x="13089" y="183"/>
                </a:cubicBezTo>
                <a:cubicBezTo>
                  <a:pt x="12543" y="313"/>
                  <a:pt x="11876" y="458"/>
                  <a:pt x="11608" y="506"/>
                </a:cubicBezTo>
                <a:cubicBezTo>
                  <a:pt x="11340" y="553"/>
                  <a:pt x="11109" y="634"/>
                  <a:pt x="11092" y="679"/>
                </a:cubicBezTo>
                <a:cubicBezTo>
                  <a:pt x="11025" y="865"/>
                  <a:pt x="11021" y="19053"/>
                  <a:pt x="11088" y="19095"/>
                </a:cubicBezTo>
                <a:cubicBezTo>
                  <a:pt x="11127" y="19119"/>
                  <a:pt x="11840" y="19630"/>
                  <a:pt x="12672" y="20231"/>
                </a:cubicBezTo>
                <a:cubicBezTo>
                  <a:pt x="13727" y="20993"/>
                  <a:pt x="14275" y="21327"/>
                  <a:pt x="14488" y="21335"/>
                </a:cubicBezTo>
                <a:cubicBezTo>
                  <a:pt x="14655" y="21340"/>
                  <a:pt x="15467" y="21266"/>
                  <a:pt x="16289" y="21167"/>
                </a:cubicBezTo>
                <a:cubicBezTo>
                  <a:pt x="17111" y="21069"/>
                  <a:pt x="18560" y="20901"/>
                  <a:pt x="19510" y="20795"/>
                </a:cubicBezTo>
                <a:cubicBezTo>
                  <a:pt x="20460" y="20689"/>
                  <a:pt x="21309" y="20574"/>
                  <a:pt x="21399" y="20541"/>
                </a:cubicBezTo>
                <a:cubicBezTo>
                  <a:pt x="21553" y="20483"/>
                  <a:pt x="21562" y="20428"/>
                  <a:pt x="21562" y="19263"/>
                </a:cubicBezTo>
                <a:cubicBezTo>
                  <a:pt x="21562" y="18569"/>
                  <a:pt x="21531" y="18004"/>
                  <a:pt x="21489" y="17960"/>
                </a:cubicBezTo>
                <a:cubicBezTo>
                  <a:pt x="21389" y="17855"/>
                  <a:pt x="21397" y="693"/>
                  <a:pt x="21497" y="487"/>
                </a:cubicBezTo>
                <a:cubicBezTo>
                  <a:pt x="21538" y="402"/>
                  <a:pt x="21541" y="309"/>
                  <a:pt x="21504" y="270"/>
                </a:cubicBezTo>
                <a:cubicBezTo>
                  <a:pt x="21468" y="232"/>
                  <a:pt x="19783" y="148"/>
                  <a:pt x="17760" y="78"/>
                </a:cubicBezTo>
                <a:cubicBezTo>
                  <a:pt x="16023" y="17"/>
                  <a:pt x="15090" y="-11"/>
                  <a:pt x="14473" y="3"/>
                </a:cubicBezTo>
                <a:close/>
                <a:moveTo>
                  <a:pt x="3066" y="177"/>
                </a:moveTo>
                <a:lnTo>
                  <a:pt x="1606" y="506"/>
                </a:lnTo>
                <a:cubicBezTo>
                  <a:pt x="803" y="686"/>
                  <a:pt x="124" y="870"/>
                  <a:pt x="99" y="915"/>
                </a:cubicBezTo>
                <a:cubicBezTo>
                  <a:pt x="37" y="1027"/>
                  <a:pt x="-38" y="19053"/>
                  <a:pt x="23" y="19207"/>
                </a:cubicBezTo>
                <a:cubicBezTo>
                  <a:pt x="50" y="19275"/>
                  <a:pt x="786" y="19839"/>
                  <a:pt x="1657" y="20460"/>
                </a:cubicBezTo>
                <a:lnTo>
                  <a:pt x="3241" y="21589"/>
                </a:lnTo>
                <a:lnTo>
                  <a:pt x="3887" y="21527"/>
                </a:lnTo>
                <a:cubicBezTo>
                  <a:pt x="4243" y="21491"/>
                  <a:pt x="5460" y="21353"/>
                  <a:pt x="6589" y="21223"/>
                </a:cubicBezTo>
                <a:cubicBezTo>
                  <a:pt x="7717" y="21093"/>
                  <a:pt x="9030" y="20952"/>
                  <a:pt x="9505" y="20907"/>
                </a:cubicBezTo>
                <a:cubicBezTo>
                  <a:pt x="9980" y="20861"/>
                  <a:pt x="10407" y="20769"/>
                  <a:pt x="10457" y="20702"/>
                </a:cubicBezTo>
                <a:cubicBezTo>
                  <a:pt x="10567" y="20551"/>
                  <a:pt x="10584" y="18324"/>
                  <a:pt x="10475" y="18208"/>
                </a:cubicBezTo>
                <a:cubicBezTo>
                  <a:pt x="10374" y="18102"/>
                  <a:pt x="10381" y="942"/>
                  <a:pt x="10482" y="735"/>
                </a:cubicBezTo>
                <a:cubicBezTo>
                  <a:pt x="10531" y="634"/>
                  <a:pt x="10531" y="561"/>
                  <a:pt x="10478" y="506"/>
                </a:cubicBezTo>
                <a:cubicBezTo>
                  <a:pt x="10436" y="461"/>
                  <a:pt x="8751" y="369"/>
                  <a:pt x="6734" y="301"/>
                </a:cubicBezTo>
                <a:lnTo>
                  <a:pt x="3066" y="177"/>
                </a:ln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202" name="Table 202"/>
          <p:cNvGraphicFramePr/>
          <p:nvPr/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5">
                              <a:hueOff val="343847"/>
                              <a:satOff val="6318"/>
                              <a:lumOff val="815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458817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94E-6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0" y="1182665"/>
            <a:ext cx="6270842" cy="8219751"/>
          </a:xfrm>
          <a:prstGeom prst="rect">
            <a:avLst/>
          </a:prstGeom>
        </p:spPr>
      </p:pic>
      <p:sp>
        <p:nvSpPr>
          <p:cNvPr id="204" name="Shape 204"/>
          <p:cNvSpPr/>
          <p:nvPr/>
        </p:nvSpPr>
        <p:spPr>
          <a:xfrm>
            <a:off x="421001" y="444500"/>
            <a:ext cx="111760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effective use of </a:t>
            </a:r>
            <a:r>
              <a:rPr dirty="0" err="1"/>
              <a:t>foldback</a:t>
            </a:r>
            <a:r>
              <a:rPr dirty="0"/>
              <a:t> - Analogue v digital</a:t>
            </a:r>
          </a:p>
        </p:txBody>
      </p:sp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dirty="0"/>
              <a:t>auxiliary sends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Bus</a:t>
            </a:r>
          </a:p>
          <a:p>
            <a:r>
              <a:rPr lang="en-GB" dirty="0" smtClean="0"/>
              <a:t>Individual Channels</a:t>
            </a:r>
          </a:p>
          <a:p>
            <a:r>
              <a:rPr lang="en-GB" dirty="0" smtClean="0"/>
              <a:t>Pre/Post Fade</a:t>
            </a:r>
            <a:endParaRPr dirty="0"/>
          </a:p>
        </p:txBody>
      </p:sp>
      <p:graphicFrame>
        <p:nvGraphicFramePr>
          <p:cNvPr id="207" name="Table 207"/>
          <p:cNvGraphicFramePr/>
          <p:nvPr/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5">
                              <a:hueOff val="343847"/>
                              <a:satOff val="6318"/>
                              <a:lumOff val="815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345508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-43543" y="5428343"/>
            <a:ext cx="5138057" cy="3821674"/>
            <a:chOff x="5040552" y="2895600"/>
            <a:chExt cx="7964248" cy="55106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0552" y="2895600"/>
              <a:ext cx="7964248" cy="551064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009001" y="4839586"/>
              <a:ext cx="5060781" cy="374073"/>
            </a:xfrm>
            <a:prstGeom prst="rect">
              <a:avLst/>
            </a:prstGeom>
            <a:noFill/>
            <a:ln w="38100" cap="flat">
              <a:solidFill>
                <a:schemeClr val="accent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all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DIN Condensed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0" y="1030265"/>
            <a:ext cx="6270842" cy="8219751"/>
          </a:xfrm>
          <a:prstGeom prst="rect">
            <a:avLst/>
          </a:prstGeom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469E-6 -1.14583E-6 L 0.06518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13281E-6 1.77083E-6 L 0.17297 0.24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3" y="122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406400" y="516342"/>
            <a:ext cx="1117600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effective use of </a:t>
            </a:r>
            <a:r>
              <a:rPr dirty="0" err="1"/>
              <a:t>foldback</a:t>
            </a:r>
            <a:r>
              <a:rPr dirty="0"/>
              <a:t> - </a:t>
            </a:r>
            <a:r>
              <a:rPr lang="en-GB" dirty="0"/>
              <a:t>Analogue v digital</a:t>
            </a:r>
            <a:endParaRPr lang="en-GB" dirty="0"/>
          </a:p>
        </p:txBody>
      </p:sp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7359">
              <a:spcBef>
                <a:spcPts val="2200"/>
              </a:spcBef>
              <a:defRPr sz="4800"/>
            </a:pPr>
            <a:r>
              <a:rPr lang="en-GB" dirty="0" smtClean="0"/>
              <a:t>Matrix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Mix of Mixes</a:t>
            </a:r>
          </a:p>
          <a:p>
            <a:r>
              <a:rPr lang="en-GB" dirty="0" smtClean="0"/>
              <a:t>Similar to Buses in DAW</a:t>
            </a:r>
          </a:p>
          <a:p>
            <a:r>
              <a:rPr lang="en-GB" dirty="0"/>
              <a:t>Pre Mixes for IEM’s</a:t>
            </a:r>
          </a:p>
          <a:p>
            <a:r>
              <a:rPr lang="en-GB" dirty="0" smtClean="0"/>
              <a:t>Audio Zones for Wedges</a:t>
            </a:r>
          </a:p>
        </p:txBody>
      </p:sp>
      <p:graphicFrame>
        <p:nvGraphicFramePr>
          <p:cNvPr id="211" name="Table 211"/>
          <p:cNvGraphicFramePr/>
          <p:nvPr/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5">
                              <a:hueOff val="343847"/>
                              <a:satOff val="6318"/>
                              <a:lumOff val="815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5190636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502400" y="1170340"/>
            <a:ext cx="6110648" cy="4627210"/>
            <a:chOff x="5471752" y="3839122"/>
            <a:chExt cx="6110648" cy="46272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752" y="3861489"/>
              <a:ext cx="2658978" cy="460484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0730" y="3839122"/>
              <a:ext cx="3451670" cy="460484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125E-8 -1.14583E-6 L 0.06519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406400" y="516342"/>
            <a:ext cx="1117600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GB" dirty="0"/>
              <a:t>effective use of </a:t>
            </a:r>
            <a:r>
              <a:rPr lang="en-GB" dirty="0" err="1"/>
              <a:t>foldback</a:t>
            </a:r>
            <a:r>
              <a:rPr lang="en-GB" dirty="0"/>
              <a:t> - Analogue v digital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Companion Applications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 User Interface</a:t>
            </a:r>
          </a:p>
          <a:p>
            <a:r>
              <a:rPr lang="en-GB" dirty="0"/>
              <a:t>Control </a:t>
            </a:r>
            <a:r>
              <a:rPr lang="en-GB" dirty="0" smtClean="0"/>
              <a:t>Surface</a:t>
            </a:r>
          </a:p>
          <a:p>
            <a:r>
              <a:rPr lang="en-GB" dirty="0" smtClean="0"/>
              <a:t>Mix from stage</a:t>
            </a:r>
          </a:p>
          <a:p>
            <a:r>
              <a:rPr lang="en-GB" dirty="0" smtClean="0"/>
              <a:t>Performers can mix their own mix</a:t>
            </a:r>
          </a:p>
        </p:txBody>
      </p:sp>
      <p:graphicFrame>
        <p:nvGraphicFramePr>
          <p:cNvPr id="215" name="Table 215"/>
          <p:cNvGraphicFramePr/>
          <p:nvPr>
            <p:extLst>
              <p:ext uri="{D42A27DB-BD31-4B8C-83A1-F6EECF244321}">
                <p14:modId xmlns:p14="http://schemas.microsoft.com/office/powerpoint/2010/main" val="972939641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076913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715" y="6395078"/>
            <a:ext cx="4367685" cy="2456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182" y="3941893"/>
            <a:ext cx="4361218" cy="2453185"/>
          </a:xfrm>
          <a:prstGeom prst="rect">
            <a:avLst/>
          </a:prstGeom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375E-6 -1.14583E-6 L 0.06518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06400" y="516342"/>
            <a:ext cx="1117600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en-GB" dirty="0"/>
              <a:t>effective use of </a:t>
            </a:r>
            <a:r>
              <a:rPr lang="en-GB" dirty="0" err="1"/>
              <a:t>foldback</a:t>
            </a:r>
            <a:r>
              <a:rPr lang="en-GB" dirty="0"/>
              <a:t> - Analogue v digital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Digital Audio workstations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Infinitely flexible</a:t>
            </a:r>
          </a:p>
          <a:p>
            <a:r>
              <a:rPr lang="en-GB" dirty="0" smtClean="0"/>
              <a:t>Buses</a:t>
            </a:r>
          </a:p>
          <a:p>
            <a:r>
              <a:rPr lang="en-GB" dirty="0" smtClean="0"/>
              <a:t>Aux mixes</a:t>
            </a:r>
          </a:p>
          <a:p>
            <a:r>
              <a:rPr lang="en-GB" dirty="0" smtClean="0"/>
              <a:t>Direct outs</a:t>
            </a:r>
          </a:p>
          <a:p>
            <a:r>
              <a:rPr lang="en-GB" dirty="0" smtClean="0"/>
              <a:t>Stereo or Mono</a:t>
            </a:r>
          </a:p>
        </p:txBody>
      </p:sp>
      <p:graphicFrame>
        <p:nvGraphicFramePr>
          <p:cNvPr id="219" name="Table 219"/>
          <p:cNvGraphicFramePr/>
          <p:nvPr>
            <p:extLst>
              <p:ext uri="{D42A27DB-BD31-4B8C-83A1-F6EECF244321}">
                <p14:modId xmlns:p14="http://schemas.microsoft.com/office/powerpoint/2010/main" val="248415110"/>
              </p:ext>
            </p:extLst>
          </p:nvPr>
        </p:nvGraphicFramePr>
        <p:xfrm>
          <a:off x="2049" y="9253359"/>
          <a:ext cx="13000695" cy="49739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  <a:gridCol w="866713"/>
              </a:tblGrid>
              <a:tr h="497395"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F6568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A6AAA9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cap="all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  <a:sym typeface="DIN Condense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A6AAA9"/>
                      </a:solidFill>
                      <a:miter lim="400000"/>
                    </a:lnL>
                    <a:lnR w="25400">
                      <a:solidFill>
                        <a:srgbClr val="5F6568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922454" y="9250017"/>
            <a:ext cx="0" cy="59634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642" y="2471609"/>
            <a:ext cx="5842758" cy="6380292"/>
          </a:xfrm>
          <a:prstGeom prst="rect">
            <a:avLst/>
          </a:prstGeom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719E-6 -1.14583E-6 L 0.06518 0.00081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1181</Words>
  <Application>Microsoft Office PowerPoint</Application>
  <PresentationFormat>Custom</PresentationFormat>
  <Paragraphs>442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Dotum</vt:lpstr>
      <vt:lpstr>Arial</vt:lpstr>
      <vt:lpstr>Avenir Next</vt:lpstr>
      <vt:lpstr>Avenir Next Medium</vt:lpstr>
      <vt:lpstr>DIN Alternate</vt:lpstr>
      <vt:lpstr>DIN Condensed</vt:lpstr>
      <vt:lpstr>Franklin Gothic Medium Cond</vt:lpstr>
      <vt:lpstr>Helvetica</vt:lpstr>
      <vt:lpstr>Helvetica Neue</vt:lpstr>
      <vt:lpstr>New_Template7</vt:lpstr>
      <vt:lpstr>Effective use of foldback</vt:lpstr>
      <vt:lpstr>Floor Wedges</vt:lpstr>
      <vt:lpstr>IEM’s</vt:lpstr>
      <vt:lpstr>Headphone Amplifiers</vt:lpstr>
      <vt:lpstr>Studio monitors</vt:lpstr>
      <vt:lpstr>auxiliary sends</vt:lpstr>
      <vt:lpstr>Matrix</vt:lpstr>
      <vt:lpstr>Companion Applications</vt:lpstr>
      <vt:lpstr>Digital Audio workstations</vt:lpstr>
      <vt:lpstr>tempo</vt:lpstr>
      <vt:lpstr>tune</vt:lpstr>
      <vt:lpstr>talkback</vt:lpstr>
      <vt:lpstr>effects</vt:lpstr>
      <vt:lpstr>Safety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use of foldback</dc:title>
  <dc:creator>Luke Nelson</dc:creator>
  <cp:lastModifiedBy>Luke Nelson</cp:lastModifiedBy>
  <cp:revision>44</cp:revision>
  <cp:lastPrinted>2015-11-26T01:34:24Z</cp:lastPrinted>
  <dcterms:modified xsi:type="dcterms:W3CDTF">2015-11-26T01:35:44Z</dcterms:modified>
</cp:coreProperties>
</file>